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540">
          <p15:clr>
            <a:srgbClr val="A4A3A4"/>
          </p15:clr>
        </p15:guide>
        <p15:guide id="2" pos="144">
          <p15:clr>
            <a:srgbClr val="A4A3A4"/>
          </p15:clr>
        </p15:guide>
        <p15:guide id="3" orient="horz" pos="1620">
          <p15:clr>
            <a:srgbClr val="A4A3A4"/>
          </p15:clr>
        </p15:guide>
        <p15:guide id="4" orient="horz" pos="6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91" d="100"/>
          <a:sy n="91" d="100"/>
        </p:scale>
        <p:origin x="-786" y="-96"/>
      </p:cViewPr>
      <p:guideLst>
        <p:guide orient="horz" pos="540"/>
        <p:guide orient="horz" pos="1620"/>
        <p:guide orient="horz" pos="660"/>
        <p:guide pos="144"/>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6"/>
        <p:cNvGrpSpPr/>
        <p:nvPr/>
      </p:nvGrpSpPr>
      <p:grpSpPr>
        <a:xfrm>
          <a:off x="0" y="0"/>
          <a:ext cx="0" cy="0"/>
          <a:chOff x="0" y="0"/>
          <a:chExt cx="0" cy="0"/>
        </a:xfrm>
      </p:grpSpPr>
      <p:sp>
        <p:nvSpPr>
          <p:cNvPr id="3077" name="Google Shape;3077;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8" name="Google Shape;3078;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6"/>
        <p:cNvGrpSpPr/>
        <p:nvPr/>
      </p:nvGrpSpPr>
      <p:grpSpPr>
        <a:xfrm>
          <a:off x="0" y="0"/>
          <a:ext cx="0" cy="0"/>
          <a:chOff x="0" y="0"/>
          <a:chExt cx="0" cy="0"/>
        </a:xfrm>
      </p:grpSpPr>
      <p:sp>
        <p:nvSpPr>
          <p:cNvPr id="3127" name="Google Shape;3127;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8" name="Google Shape;31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b="1">
              <a:latin typeface="Calibri"/>
              <a:ea typeface="Calibri"/>
              <a:cs typeface="Calibri"/>
              <a:sym typeface="Calibri"/>
            </a:endParaRPr>
          </a:p>
        </p:txBody>
      </p:sp>
      <p:sp>
        <p:nvSpPr>
          <p:cNvPr id="3129" name="Google Shape;3129;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None/>
              </a:p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3"/>
        <p:cNvGrpSpPr/>
        <p:nvPr/>
      </p:nvGrpSpPr>
      <p:grpSpPr>
        <a:xfrm>
          <a:off x="0" y="0"/>
          <a:ext cx="0" cy="0"/>
          <a:chOff x="0" y="0"/>
          <a:chExt cx="0" cy="0"/>
        </a:xfrm>
      </p:grpSpPr>
      <p:sp>
        <p:nvSpPr>
          <p:cNvPr id="3224" name="Google Shape;322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5" name="Google Shape;3225;p10: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3226" name="Google Shape;3226;p1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None/>
              </a:pPr>
              <a:t>10</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2"/>
        <p:cNvGrpSpPr/>
        <p:nvPr/>
      </p:nvGrpSpPr>
      <p:grpSpPr>
        <a:xfrm>
          <a:off x="0" y="0"/>
          <a:ext cx="0" cy="0"/>
          <a:chOff x="0" y="0"/>
          <a:chExt cx="0" cy="0"/>
        </a:xfrm>
      </p:grpSpPr>
      <p:sp>
        <p:nvSpPr>
          <p:cNvPr id="3233" name="Google Shape;323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4" name="Google Shape;32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8"/>
        <p:cNvGrpSpPr/>
        <p:nvPr/>
      </p:nvGrpSpPr>
      <p:grpSpPr>
        <a:xfrm>
          <a:off x="0" y="0"/>
          <a:ext cx="0" cy="0"/>
          <a:chOff x="0" y="0"/>
          <a:chExt cx="0" cy="0"/>
        </a:xfrm>
      </p:grpSpPr>
      <p:sp>
        <p:nvSpPr>
          <p:cNvPr id="3239" name="Google Shape;323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0" name="Google Shape;3240;p12: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3241" name="Google Shape;3241;p12: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None/>
              </a:pPr>
              <a:t>12</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6"/>
        <p:cNvGrpSpPr/>
        <p:nvPr/>
      </p:nvGrpSpPr>
      <p:grpSpPr>
        <a:xfrm>
          <a:off x="0" y="0"/>
          <a:ext cx="0" cy="0"/>
          <a:chOff x="0" y="0"/>
          <a:chExt cx="0" cy="0"/>
        </a:xfrm>
      </p:grpSpPr>
      <p:sp>
        <p:nvSpPr>
          <p:cNvPr id="3247" name="Google Shape;324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8" name="Google Shape;3248;p13: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3249" name="Google Shape;3249;p13: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None/>
              </a:pPr>
              <a:t>13</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5"/>
        <p:cNvGrpSpPr/>
        <p:nvPr/>
      </p:nvGrpSpPr>
      <p:grpSpPr>
        <a:xfrm>
          <a:off x="0" y="0"/>
          <a:ext cx="0" cy="0"/>
          <a:chOff x="0" y="0"/>
          <a:chExt cx="0" cy="0"/>
        </a:xfrm>
      </p:grpSpPr>
      <p:sp>
        <p:nvSpPr>
          <p:cNvPr id="3256" name="Google Shape;325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a:solidFill>
                  <a:srgbClr val="213163"/>
                </a:solidFill>
              </a:rPr>
              <a:t>Reference</a:t>
            </a:r>
            <a:endParaRPr sz="1100"/>
          </a:p>
          <a:p>
            <a:pPr marL="173736" lvl="0" indent="-103886" algn="l" rtl="0">
              <a:lnSpc>
                <a:spcPct val="100000"/>
              </a:lnSpc>
              <a:spcBef>
                <a:spcPts val="0"/>
              </a:spcBef>
              <a:spcAft>
                <a:spcPts val="0"/>
              </a:spcAft>
              <a:buSzPts val="1100"/>
              <a:buFont typeface="Arial"/>
              <a:buNone/>
            </a:pPr>
            <a:endParaRPr sz="1100"/>
          </a:p>
          <a:p>
            <a:pPr marL="173736" lvl="0" indent="-173736" algn="l" rtl="0">
              <a:lnSpc>
                <a:spcPct val="100000"/>
              </a:lnSpc>
              <a:spcBef>
                <a:spcPts val="0"/>
              </a:spcBef>
              <a:spcAft>
                <a:spcPts val="0"/>
              </a:spcAft>
              <a:buSzPts val="1100"/>
              <a:buFont typeface="Arial"/>
              <a:buChar char="•"/>
            </a:pPr>
            <a:r>
              <a:rPr lang="en-US" sz="1100"/>
              <a:t>These are the references for this session.</a:t>
            </a:r>
            <a:endParaRPr sz="1100" b="0" strike="noStrike">
              <a:latin typeface="Arial"/>
              <a:ea typeface="Arial"/>
              <a:cs typeface="Arial"/>
              <a:sym typeface="Arial"/>
            </a:endParaRPr>
          </a:p>
        </p:txBody>
      </p:sp>
      <p:sp>
        <p:nvSpPr>
          <p:cNvPr id="3257" name="Google Shape;32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2"/>
        <p:cNvGrpSpPr/>
        <p:nvPr/>
      </p:nvGrpSpPr>
      <p:grpSpPr>
        <a:xfrm>
          <a:off x="0" y="0"/>
          <a:ext cx="0" cy="0"/>
          <a:chOff x="0" y="0"/>
          <a:chExt cx="0" cy="0"/>
        </a:xfrm>
      </p:grpSpPr>
      <p:sp>
        <p:nvSpPr>
          <p:cNvPr id="3263" name="Google Shape;326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4" name="Google Shape;3264;p15: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2000" b="0" strike="noStrike">
              <a:latin typeface="Arial"/>
              <a:ea typeface="Arial"/>
              <a:cs typeface="Arial"/>
              <a:sym typeface="Arial"/>
            </a:endParaRPr>
          </a:p>
        </p:txBody>
      </p:sp>
      <p:sp>
        <p:nvSpPr>
          <p:cNvPr id="3265" name="Google Shape;3265;p15: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None/>
              </a:pPr>
              <a:t>15</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en-US" sz="1100" b="1">
                <a:solidFill>
                  <a:srgbClr val="F2F2F2"/>
                </a:solidFill>
              </a:rPr>
              <a:t>EARTHQUAKE PREDICTION SYSTEM</a:t>
            </a:r>
            <a:endParaRPr/>
          </a:p>
          <a:p>
            <a:pPr marL="158750" lvl="0" indent="0" algn="l" rtl="0">
              <a:lnSpc>
                <a:spcPct val="100000"/>
              </a:lnSpc>
              <a:spcBef>
                <a:spcPts val="0"/>
              </a:spcBef>
              <a:spcAft>
                <a:spcPts val="0"/>
              </a:spcAft>
              <a:buSzPts val="1100"/>
              <a:buNone/>
            </a:pPr>
            <a:endParaRPr b="1"/>
          </a:p>
        </p:txBody>
      </p:sp>
      <p:sp>
        <p:nvSpPr>
          <p:cNvPr id="3150" name="Google Shape;31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6"/>
        <p:cNvGrpSpPr/>
        <p:nvPr/>
      </p:nvGrpSpPr>
      <p:grpSpPr>
        <a:xfrm>
          <a:off x="0" y="0"/>
          <a:ext cx="0" cy="0"/>
          <a:chOff x="0" y="0"/>
          <a:chExt cx="0" cy="0"/>
        </a:xfrm>
      </p:grpSpPr>
      <p:sp>
        <p:nvSpPr>
          <p:cNvPr id="3157" name="Google Shape;315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a:ea typeface="Arial"/>
              <a:cs typeface="Arial"/>
              <a:sym typeface="Arial"/>
            </a:endParaRPr>
          </a:p>
        </p:txBody>
      </p:sp>
      <p:sp>
        <p:nvSpPr>
          <p:cNvPr id="3158" name="Google Shape;315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6"/>
        <p:cNvGrpSpPr/>
        <p:nvPr/>
      </p:nvGrpSpPr>
      <p:grpSpPr>
        <a:xfrm>
          <a:off x="0" y="0"/>
          <a:ext cx="0" cy="0"/>
          <a:chOff x="0" y="0"/>
          <a:chExt cx="0" cy="0"/>
        </a:xfrm>
      </p:grpSpPr>
      <p:sp>
        <p:nvSpPr>
          <p:cNvPr id="3167" name="Google Shape;316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a:ea typeface="Arial"/>
              <a:cs typeface="Arial"/>
              <a:sym typeface="Arial"/>
            </a:endParaRPr>
          </a:p>
        </p:txBody>
      </p:sp>
      <p:sp>
        <p:nvSpPr>
          <p:cNvPr id="3168" name="Google Shape;3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a:ea typeface="Arial"/>
              <a:cs typeface="Arial"/>
              <a:sym typeface="Arial"/>
            </a:endParaRPr>
          </a:p>
        </p:txBody>
      </p:sp>
      <p:sp>
        <p:nvSpPr>
          <p:cNvPr id="3179" name="Google Shape;31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6"/>
        <p:cNvGrpSpPr/>
        <p:nvPr/>
      </p:nvGrpSpPr>
      <p:grpSpPr>
        <a:xfrm>
          <a:off x="0" y="0"/>
          <a:ext cx="0" cy="0"/>
          <a:chOff x="0" y="0"/>
          <a:chExt cx="0" cy="0"/>
        </a:xfrm>
      </p:grpSpPr>
      <p:sp>
        <p:nvSpPr>
          <p:cNvPr id="3187" name="Google Shape;318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a:ea typeface="Arial"/>
              <a:cs typeface="Arial"/>
              <a:sym typeface="Arial"/>
            </a:endParaRPr>
          </a:p>
        </p:txBody>
      </p:sp>
      <p:sp>
        <p:nvSpPr>
          <p:cNvPr id="3188" name="Google Shape;31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4"/>
        <p:cNvGrpSpPr/>
        <p:nvPr/>
      </p:nvGrpSpPr>
      <p:grpSpPr>
        <a:xfrm>
          <a:off x="0" y="0"/>
          <a:ext cx="0" cy="0"/>
          <a:chOff x="0" y="0"/>
          <a:chExt cx="0" cy="0"/>
        </a:xfrm>
      </p:grpSpPr>
      <p:sp>
        <p:nvSpPr>
          <p:cNvPr id="3195" name="Google Shape;319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6" name="Google Shape;3196;p7: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3197" name="Google Shape;3197;p7: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None/>
              </a:pPr>
              <a:t>7</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7"/>
        <p:cNvGrpSpPr/>
        <p:nvPr/>
      </p:nvGrpSpPr>
      <p:grpSpPr>
        <a:xfrm>
          <a:off x="0" y="0"/>
          <a:ext cx="0" cy="0"/>
          <a:chOff x="0" y="0"/>
          <a:chExt cx="0" cy="0"/>
        </a:xfrm>
      </p:grpSpPr>
      <p:sp>
        <p:nvSpPr>
          <p:cNvPr id="3208" name="Google Shape;320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9" name="Google Shape;3209;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4"/>
        <p:cNvGrpSpPr/>
        <p:nvPr/>
      </p:nvGrpSpPr>
      <p:grpSpPr>
        <a:xfrm>
          <a:off x="0" y="0"/>
          <a:ext cx="0" cy="0"/>
          <a:chOff x="0" y="0"/>
          <a:chExt cx="0" cy="0"/>
        </a:xfrm>
      </p:grpSpPr>
      <p:sp>
        <p:nvSpPr>
          <p:cNvPr id="3215" name="Google Shape;3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6" name="Google Shape;3216;p9: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a:ea typeface="Arial"/>
              <a:cs typeface="Arial"/>
              <a:sym typeface="Arial"/>
            </a:endParaRPr>
          </a:p>
        </p:txBody>
      </p:sp>
      <p:sp>
        <p:nvSpPr>
          <p:cNvPr id="3217" name="Google Shape;3217;p9: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None/>
              </a:pPr>
              <a:t>9</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85"/>
        <p:cNvGrpSpPr/>
        <p:nvPr/>
      </p:nvGrpSpPr>
      <p:grpSpPr>
        <a:xfrm>
          <a:off x="0" y="0"/>
          <a:ext cx="0" cy="0"/>
          <a:chOff x="0" y="0"/>
          <a:chExt cx="0" cy="0"/>
        </a:xfrm>
      </p:grpSpPr>
      <p:sp>
        <p:nvSpPr>
          <p:cNvPr id="3086" name="Google Shape;3086;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7" name="Google Shape;3087;p2"/>
          <p:cNvSpPr txBox="1">
            <a:spLocks noGrp="1"/>
          </p:cNvSpPr>
          <p:nvPr>
            <p:ph type="subTitle" idx="1"/>
          </p:nvPr>
        </p:nvSpPr>
        <p:spPr>
          <a:xfrm>
            <a:off x="1143000" y="2701925"/>
            <a:ext cx="6858000" cy="1241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3088" name="Google Shape;3088;p2"/>
          <p:cNvSpPr txBox="1">
            <a:spLocks noGrp="1"/>
          </p:cNvSpPr>
          <p:nvPr>
            <p:ph type="dt" idx="10"/>
          </p:nvPr>
        </p:nvSpPr>
        <p:spPr>
          <a:xfrm>
            <a:off x="628650" y="4767263"/>
            <a:ext cx="20574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9" name="Google Shape;3089;p2"/>
          <p:cNvSpPr txBox="1">
            <a:spLocks noGrp="1"/>
          </p:cNvSpPr>
          <p:nvPr>
            <p:ph type="ftr" idx="11"/>
          </p:nvPr>
        </p:nvSpPr>
        <p:spPr>
          <a:xfrm>
            <a:off x="3028950" y="4767263"/>
            <a:ext cx="30861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90" name="Google Shape;3090;p2"/>
          <p:cNvSpPr txBox="1">
            <a:spLocks noGrp="1"/>
          </p:cNvSpPr>
          <p:nvPr>
            <p:ph type="sldNum" idx="12"/>
          </p:nvPr>
        </p:nvSpPr>
        <p:spPr>
          <a:xfrm>
            <a:off x="6457950" y="4767263"/>
            <a:ext cx="2057400" cy="2745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21"/>
        <p:cNvGrpSpPr/>
        <p:nvPr/>
      </p:nvGrpSpPr>
      <p:grpSpPr>
        <a:xfrm>
          <a:off x="0" y="0"/>
          <a:ext cx="0" cy="0"/>
          <a:chOff x="0" y="0"/>
          <a:chExt cx="0" cy="0"/>
        </a:xfrm>
      </p:grpSpPr>
      <p:sp>
        <p:nvSpPr>
          <p:cNvPr id="3122" name="Google Shape;3122;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3123" name="Google Shape;312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24"/>
        <p:cNvGrpSpPr/>
        <p:nvPr/>
      </p:nvGrpSpPr>
      <p:grpSpPr>
        <a:xfrm>
          <a:off x="0" y="0"/>
          <a:ext cx="0" cy="0"/>
          <a:chOff x="0" y="0"/>
          <a:chExt cx="0" cy="0"/>
        </a:xfrm>
      </p:grpSpPr>
      <p:sp>
        <p:nvSpPr>
          <p:cNvPr id="3125" name="Google Shape;312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91"/>
        <p:cNvGrpSpPr/>
        <p:nvPr/>
      </p:nvGrpSpPr>
      <p:grpSpPr>
        <a:xfrm>
          <a:off x="0" y="0"/>
          <a:ext cx="0" cy="0"/>
          <a:chOff x="0" y="0"/>
          <a:chExt cx="0" cy="0"/>
        </a:xfrm>
      </p:grpSpPr>
      <p:sp>
        <p:nvSpPr>
          <p:cNvPr id="3092" name="Google Shape;3092;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093"/>
        <p:cNvGrpSpPr/>
        <p:nvPr/>
      </p:nvGrpSpPr>
      <p:grpSpPr>
        <a:xfrm>
          <a:off x="0" y="0"/>
          <a:ext cx="0" cy="0"/>
          <a:chOff x="0" y="0"/>
          <a:chExt cx="0" cy="0"/>
        </a:xfrm>
      </p:grpSpPr>
      <p:sp>
        <p:nvSpPr>
          <p:cNvPr id="3094" name="Google Shape;3094;p4"/>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95" name="Google Shape;3095;p4"/>
          <p:cNvSpPr txBox="1">
            <a:spLocks noGrp="1"/>
          </p:cNvSpPr>
          <p:nvPr>
            <p:ph type="subTitle" idx="1"/>
          </p:nvPr>
        </p:nvSpPr>
        <p:spPr>
          <a:xfrm>
            <a:off x="457110" y="1203390"/>
            <a:ext cx="8229300" cy="2982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96"/>
        <p:cNvGrpSpPr/>
        <p:nvPr/>
      </p:nvGrpSpPr>
      <p:grpSpPr>
        <a:xfrm>
          <a:off x="0" y="0"/>
          <a:ext cx="0" cy="0"/>
          <a:chOff x="0" y="0"/>
          <a:chExt cx="0" cy="0"/>
        </a:xfrm>
      </p:grpSpPr>
      <p:sp>
        <p:nvSpPr>
          <p:cNvPr id="3097" name="Google Shape;3097;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98" name="Google Shape;3098;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99"/>
        <p:cNvGrpSpPr/>
        <p:nvPr/>
      </p:nvGrpSpPr>
      <p:grpSpPr>
        <a:xfrm>
          <a:off x="0" y="0"/>
          <a:ext cx="0" cy="0"/>
          <a:chOff x="0" y="0"/>
          <a:chExt cx="0" cy="0"/>
        </a:xfrm>
      </p:grpSpPr>
      <p:sp>
        <p:nvSpPr>
          <p:cNvPr id="3100" name="Google Shape;3100;p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3101" name="Google Shape;3101;p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102" name="Google Shape;310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03"/>
        <p:cNvGrpSpPr/>
        <p:nvPr/>
      </p:nvGrpSpPr>
      <p:grpSpPr>
        <a:xfrm>
          <a:off x="0" y="0"/>
          <a:ext cx="0" cy="0"/>
          <a:chOff x="0" y="0"/>
          <a:chExt cx="0" cy="0"/>
        </a:xfrm>
      </p:grpSpPr>
      <p:sp>
        <p:nvSpPr>
          <p:cNvPr id="3104" name="Google Shape;3104;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5" name="Google Shape;3105;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106" name="Google Shape;3106;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107" name="Google Shape;310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108"/>
        <p:cNvGrpSpPr/>
        <p:nvPr/>
      </p:nvGrpSpPr>
      <p:grpSpPr>
        <a:xfrm>
          <a:off x="0" y="0"/>
          <a:ext cx="0" cy="0"/>
          <a:chOff x="0" y="0"/>
          <a:chExt cx="0" cy="0"/>
        </a:xfrm>
      </p:grpSpPr>
      <p:sp>
        <p:nvSpPr>
          <p:cNvPr id="3109" name="Google Shape;3109;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3110" name="Google Shape;3110;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111" name="Google Shape;311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12"/>
        <p:cNvGrpSpPr/>
        <p:nvPr/>
      </p:nvGrpSpPr>
      <p:grpSpPr>
        <a:xfrm>
          <a:off x="0" y="0"/>
          <a:ext cx="0" cy="0"/>
          <a:chOff x="0" y="0"/>
          <a:chExt cx="0" cy="0"/>
        </a:xfrm>
      </p:grpSpPr>
      <p:sp>
        <p:nvSpPr>
          <p:cNvPr id="3113" name="Google Shape;3113;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3114" name="Google Shape;3114;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15"/>
        <p:cNvGrpSpPr/>
        <p:nvPr/>
      </p:nvGrpSpPr>
      <p:grpSpPr>
        <a:xfrm>
          <a:off x="0" y="0"/>
          <a:ext cx="0" cy="0"/>
          <a:chOff x="0" y="0"/>
          <a:chExt cx="0" cy="0"/>
        </a:xfrm>
      </p:grpSpPr>
      <p:sp>
        <p:nvSpPr>
          <p:cNvPr id="3116" name="Google Shape;3116;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3117;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3118" name="Google Shape;3118;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3119" name="Google Shape;3119;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20" name="Google Shape;312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9"/>
        <p:cNvGrpSpPr/>
        <p:nvPr/>
      </p:nvGrpSpPr>
      <p:grpSpPr>
        <a:xfrm>
          <a:off x="0" y="0"/>
          <a:ext cx="0" cy="0"/>
          <a:chOff x="0" y="0"/>
          <a:chExt cx="0" cy="0"/>
        </a:xfrm>
      </p:grpSpPr>
      <p:sp>
        <p:nvSpPr>
          <p:cNvPr id="3080" name="Google Shape;3080;p1"/>
          <p:cNvSpPr/>
          <p:nvPr/>
        </p:nvSpPr>
        <p:spPr>
          <a:xfrm>
            <a:off x="0" y="-2072"/>
            <a:ext cx="7090200" cy="467400"/>
          </a:xfrm>
          <a:prstGeom prst="rect">
            <a:avLst/>
          </a:prstGeom>
          <a:solidFill>
            <a:srgbClr val="223366"/>
          </a:solidFill>
          <a:ln w="25400" cap="flat" cmpd="sng">
            <a:solidFill>
              <a:srgbClr val="223366"/>
            </a:solidFill>
            <a:prstDash val="solid"/>
            <a:round/>
            <a:headEnd type="none" w="sm" len="sm"/>
            <a:tailEnd type="none" w="sm" len="sm"/>
          </a:ln>
          <a:effectLst>
            <a:outerShdw blurRad="50800" dist="38100" dir="5400000" algn="ctr" rotWithShape="0">
              <a:schemeClr val="dk1">
                <a:alpha val="2471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81" name="Google Shape;3081;p1"/>
          <p:cNvSpPr/>
          <p:nvPr/>
        </p:nvSpPr>
        <p:spPr>
          <a:xfrm>
            <a:off x="0" y="4935061"/>
            <a:ext cx="9144000" cy="208500"/>
          </a:xfrm>
          <a:prstGeom prst="rect">
            <a:avLst/>
          </a:prstGeom>
          <a:solidFill>
            <a:srgbClr val="85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82" name="Google Shape;3082;p1"/>
          <p:cNvSpPr txBox="1"/>
          <p:nvPr/>
        </p:nvSpPr>
        <p:spPr>
          <a:xfrm>
            <a:off x="132080" y="65687"/>
            <a:ext cx="38838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Arial"/>
                <a:ea typeface="Arial"/>
                <a:cs typeface="Arial"/>
                <a:sym typeface="Arial"/>
              </a:rPr>
              <a:t>Face Emotion and Age Detection</a:t>
            </a:r>
            <a:endParaRPr/>
          </a:p>
        </p:txBody>
      </p:sp>
      <p:sp>
        <p:nvSpPr>
          <p:cNvPr id="3083" name="Google Shape;3083;p1"/>
          <p:cNvSpPr/>
          <p:nvPr/>
        </p:nvSpPr>
        <p:spPr>
          <a:xfrm>
            <a:off x="9027886" y="0"/>
            <a:ext cx="116100" cy="467400"/>
          </a:xfrm>
          <a:prstGeom prst="rect">
            <a:avLst/>
          </a:prstGeom>
          <a:solidFill>
            <a:srgbClr val="00B0F0"/>
          </a:solidFill>
          <a:ln>
            <a:noFill/>
          </a:ln>
          <a:effectLst>
            <a:outerShdw blurRad="50800" dist="38100" dir="5400000" algn="ctr" rotWithShape="0">
              <a:schemeClr val="dk1">
                <a:alpha val="2471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084" name="Google Shape;3084;p1"/>
          <p:cNvPicPr preferRelativeResize="0"/>
          <p:nvPr/>
        </p:nvPicPr>
        <p:blipFill rotWithShape="1">
          <a:blip r:embed="rId13">
            <a:alphaModFix/>
          </a:blip>
          <a:srcRect/>
          <a:stretch/>
        </p:blipFill>
        <p:spPr>
          <a:xfrm>
            <a:off x="7435308" y="49810"/>
            <a:ext cx="1245494" cy="40508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amilselvanchandrasekhar"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amilselvanchandrasekhar/Earthquake-Prediction-SYSTE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github.com/jayavel2004/Earthquake_Prediction_Syste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0"/>
        <p:cNvGrpSpPr/>
        <p:nvPr/>
      </p:nvGrpSpPr>
      <p:grpSpPr>
        <a:xfrm>
          <a:off x="0" y="0"/>
          <a:ext cx="0" cy="0"/>
          <a:chOff x="0" y="0"/>
          <a:chExt cx="0" cy="0"/>
        </a:xfrm>
      </p:grpSpPr>
      <p:grpSp>
        <p:nvGrpSpPr>
          <p:cNvPr id="3131" name="Google Shape;3131;p13"/>
          <p:cNvGrpSpPr/>
          <p:nvPr/>
        </p:nvGrpSpPr>
        <p:grpSpPr>
          <a:xfrm>
            <a:off x="0" y="0"/>
            <a:ext cx="9215100" cy="5231642"/>
            <a:chOff x="-13523" y="-66567"/>
            <a:chExt cx="9215100" cy="5231642"/>
          </a:xfrm>
        </p:grpSpPr>
        <p:pic>
          <p:nvPicPr>
            <p:cNvPr id="3132" name="Google Shape;3132;p13" descr="A blue circle with icons and circles&#10;&#10;Description automatically generated with medium confidence"/>
            <p:cNvPicPr preferRelativeResize="0"/>
            <p:nvPr/>
          </p:nvPicPr>
          <p:blipFill rotWithShape="1">
            <a:blip r:embed="rId3">
              <a:alphaModFix/>
            </a:blip>
            <a:srcRect b="15547"/>
            <a:stretch/>
          </p:blipFill>
          <p:spPr>
            <a:xfrm>
              <a:off x="-10160" y="-66567"/>
              <a:ext cx="9208395" cy="5179723"/>
            </a:xfrm>
            <a:prstGeom prst="rect">
              <a:avLst/>
            </a:prstGeom>
            <a:noFill/>
            <a:ln>
              <a:noFill/>
            </a:ln>
          </p:spPr>
        </p:pic>
        <p:sp>
          <p:nvSpPr>
            <p:cNvPr id="3133" name="Google Shape;3133;p13"/>
            <p:cNvSpPr/>
            <p:nvPr/>
          </p:nvSpPr>
          <p:spPr>
            <a:xfrm>
              <a:off x="-13523" y="-59125"/>
              <a:ext cx="9215100" cy="5224200"/>
            </a:xfrm>
            <a:prstGeom prst="rect">
              <a:avLst/>
            </a:prstGeom>
            <a:solidFill>
              <a:srgbClr val="002060">
                <a:alpha val="937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134" name="Google Shape;3134;p13"/>
          <p:cNvSpPr/>
          <p:nvPr/>
        </p:nvSpPr>
        <p:spPr>
          <a:xfrm>
            <a:off x="1122744" y="452966"/>
            <a:ext cx="6898500" cy="3407700"/>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135" name="Google Shape;3135;p13"/>
          <p:cNvGrpSpPr/>
          <p:nvPr/>
        </p:nvGrpSpPr>
        <p:grpSpPr>
          <a:xfrm>
            <a:off x="1548292" y="982176"/>
            <a:ext cx="6047411" cy="600907"/>
            <a:chOff x="1567263" y="1495382"/>
            <a:chExt cx="6047411" cy="600907"/>
          </a:xfrm>
        </p:grpSpPr>
        <p:pic>
          <p:nvPicPr>
            <p:cNvPr id="3136" name="Google Shape;3136;p13" descr="A close up of a sign&#10;&#10;Description automatically generated"/>
            <p:cNvPicPr preferRelativeResize="0"/>
            <p:nvPr/>
          </p:nvPicPr>
          <p:blipFill rotWithShape="1">
            <a:blip r:embed="rId4">
              <a:alphaModFix/>
            </a:blip>
            <a:srcRect/>
            <a:stretch/>
          </p:blipFill>
          <p:spPr>
            <a:xfrm>
              <a:off x="4755974" y="1620847"/>
              <a:ext cx="1163979" cy="389110"/>
            </a:xfrm>
            <a:prstGeom prst="rect">
              <a:avLst/>
            </a:prstGeom>
            <a:noFill/>
            <a:ln>
              <a:noFill/>
            </a:ln>
          </p:spPr>
        </p:pic>
        <p:pic>
          <p:nvPicPr>
            <p:cNvPr id="3137" name="Google Shape;3137;p13"/>
            <p:cNvPicPr preferRelativeResize="0"/>
            <p:nvPr/>
          </p:nvPicPr>
          <p:blipFill rotWithShape="1">
            <a:blip r:embed="rId5">
              <a:alphaModFix/>
            </a:blip>
            <a:srcRect t="20552"/>
            <a:stretch/>
          </p:blipFill>
          <p:spPr>
            <a:xfrm>
              <a:off x="3675859" y="1608154"/>
              <a:ext cx="787774" cy="414498"/>
            </a:xfrm>
            <a:prstGeom prst="rect">
              <a:avLst/>
            </a:prstGeom>
            <a:noFill/>
            <a:ln>
              <a:noFill/>
            </a:ln>
          </p:spPr>
        </p:pic>
        <p:cxnSp>
          <p:nvCxnSpPr>
            <p:cNvPr id="3138" name="Google Shape;3138;p13"/>
            <p:cNvCxnSpPr/>
            <p:nvPr/>
          </p:nvCxnSpPr>
          <p:spPr>
            <a:xfrm>
              <a:off x="4609804" y="1534389"/>
              <a:ext cx="0" cy="561900"/>
            </a:xfrm>
            <a:prstGeom prst="straightConnector1">
              <a:avLst/>
            </a:prstGeom>
            <a:noFill/>
            <a:ln w="9525" cap="flat" cmpd="sng">
              <a:solidFill>
                <a:srgbClr val="A5A5A5"/>
              </a:solidFill>
              <a:prstDash val="solid"/>
              <a:round/>
              <a:headEnd type="none" w="sm" len="sm"/>
              <a:tailEnd type="none" w="sm" len="sm"/>
            </a:ln>
          </p:spPr>
        </p:cxnSp>
        <p:cxnSp>
          <p:nvCxnSpPr>
            <p:cNvPr id="3139" name="Google Shape;3139;p13"/>
            <p:cNvCxnSpPr/>
            <p:nvPr/>
          </p:nvCxnSpPr>
          <p:spPr>
            <a:xfrm>
              <a:off x="6066122" y="1534389"/>
              <a:ext cx="0" cy="561900"/>
            </a:xfrm>
            <a:prstGeom prst="straightConnector1">
              <a:avLst/>
            </a:prstGeom>
            <a:noFill/>
            <a:ln w="9525" cap="flat" cmpd="sng">
              <a:solidFill>
                <a:srgbClr val="A5A5A5"/>
              </a:solidFill>
              <a:prstDash val="solid"/>
              <a:round/>
              <a:headEnd type="none" w="sm" len="sm"/>
              <a:tailEnd type="none" w="sm" len="sm"/>
            </a:ln>
          </p:spPr>
        </p:cxnSp>
        <p:pic>
          <p:nvPicPr>
            <p:cNvPr id="3140" name="Google Shape;3140;p13"/>
            <p:cNvPicPr preferRelativeResize="0"/>
            <p:nvPr/>
          </p:nvPicPr>
          <p:blipFill rotWithShape="1">
            <a:blip r:embed="rId6">
              <a:alphaModFix/>
            </a:blip>
            <a:srcRect/>
            <a:stretch/>
          </p:blipFill>
          <p:spPr>
            <a:xfrm>
              <a:off x="6212294" y="1633695"/>
              <a:ext cx="1402380" cy="363414"/>
            </a:xfrm>
            <a:prstGeom prst="rect">
              <a:avLst/>
            </a:prstGeom>
            <a:noFill/>
            <a:ln>
              <a:noFill/>
            </a:ln>
          </p:spPr>
        </p:pic>
        <p:cxnSp>
          <p:nvCxnSpPr>
            <p:cNvPr id="3141" name="Google Shape;3141;p13"/>
            <p:cNvCxnSpPr/>
            <p:nvPr/>
          </p:nvCxnSpPr>
          <p:spPr>
            <a:xfrm>
              <a:off x="3529689" y="1534389"/>
              <a:ext cx="0" cy="561900"/>
            </a:xfrm>
            <a:prstGeom prst="straightConnector1">
              <a:avLst/>
            </a:prstGeom>
            <a:noFill/>
            <a:ln w="9525" cap="flat" cmpd="sng">
              <a:solidFill>
                <a:srgbClr val="A5A5A5"/>
              </a:solidFill>
              <a:prstDash val="solid"/>
              <a:round/>
              <a:headEnd type="none" w="sm" len="sm"/>
              <a:tailEnd type="none" w="sm" len="sm"/>
            </a:ln>
          </p:spPr>
        </p:cxnSp>
        <p:pic>
          <p:nvPicPr>
            <p:cNvPr id="3142" name="Google Shape;3142;p13" descr="A blue and black text&#10;&#10;Description automatically generated"/>
            <p:cNvPicPr preferRelativeResize="0"/>
            <p:nvPr/>
          </p:nvPicPr>
          <p:blipFill rotWithShape="1">
            <a:blip r:embed="rId7">
              <a:alphaModFix/>
            </a:blip>
            <a:srcRect/>
            <a:stretch/>
          </p:blipFill>
          <p:spPr>
            <a:xfrm>
              <a:off x="1567263" y="1495382"/>
              <a:ext cx="1816255" cy="454064"/>
            </a:xfrm>
            <a:prstGeom prst="rect">
              <a:avLst/>
            </a:prstGeom>
            <a:noFill/>
            <a:ln>
              <a:noFill/>
            </a:ln>
          </p:spPr>
        </p:pic>
      </p:grpSp>
      <p:sp>
        <p:nvSpPr>
          <p:cNvPr id="3143" name="Google Shape;3143;p13"/>
          <p:cNvSpPr txBox="1"/>
          <p:nvPr/>
        </p:nvSpPr>
        <p:spPr>
          <a:xfrm>
            <a:off x="1199820" y="3962705"/>
            <a:ext cx="1456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F2F2F2"/>
                </a:solidFill>
                <a:latin typeface="Arial"/>
                <a:ea typeface="Arial"/>
                <a:cs typeface="Arial"/>
                <a:sym typeface="Arial"/>
              </a:rPr>
              <a:t>Student Details </a:t>
            </a:r>
            <a:endParaRPr sz="1200" b="0" i="0" u="none" strike="noStrike" cap="none">
              <a:solidFill>
                <a:srgbClr val="F2F2F2"/>
              </a:solidFill>
              <a:latin typeface="Arial"/>
              <a:ea typeface="Arial"/>
              <a:cs typeface="Arial"/>
              <a:sym typeface="Arial"/>
            </a:endParaRPr>
          </a:p>
        </p:txBody>
      </p:sp>
      <p:sp>
        <p:nvSpPr>
          <p:cNvPr id="3144" name="Google Shape;3144;p13"/>
          <p:cNvSpPr txBox="1"/>
          <p:nvPr/>
        </p:nvSpPr>
        <p:spPr>
          <a:xfrm>
            <a:off x="1281240" y="4231479"/>
            <a:ext cx="4173300" cy="6514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lt1"/>
                </a:solidFill>
                <a:latin typeface="Arial"/>
                <a:ea typeface="Arial"/>
                <a:cs typeface="Arial"/>
                <a:sym typeface="Arial"/>
              </a:rPr>
              <a:t>Name: </a:t>
            </a:r>
            <a:r>
              <a:rPr lang="en-US" sz="1100" dirty="0" smtClean="0">
                <a:solidFill>
                  <a:schemeClr val="lt1"/>
                </a:solidFill>
              </a:rPr>
              <a:t>TAMILSELVAN C</a:t>
            </a:r>
            <a:r>
              <a:rPr lang="en-US" sz="1100" b="0" i="0" u="none" strike="noStrike" cap="none" dirty="0" smtClean="0">
                <a:solidFill>
                  <a:schemeClr val="lt1"/>
                </a:solidFill>
                <a:latin typeface="Arial"/>
                <a:ea typeface="Arial"/>
                <a:cs typeface="Arial"/>
                <a:sym typeface="Arial"/>
              </a:rPr>
              <a:t> </a:t>
            </a:r>
            <a:endParaRPr sz="1100" b="0" i="0" u="none" strike="noStrike" cap="none" dirty="0">
              <a:solidFill>
                <a:schemeClr val="lt1"/>
              </a:solidFill>
              <a:latin typeface="Arial"/>
              <a:ea typeface="Arial"/>
              <a:cs typeface="Arial"/>
              <a:sym typeface="Arial"/>
            </a:endParaRPr>
          </a:p>
          <a:p>
            <a:pPr marL="0" marR="0" lvl="0" indent="0" algn="l" rtl="0">
              <a:lnSpc>
                <a:spcPct val="100000"/>
              </a:lnSpc>
              <a:spcBef>
                <a:spcPts val="200"/>
              </a:spcBef>
              <a:spcAft>
                <a:spcPts val="0"/>
              </a:spcAft>
              <a:buNone/>
            </a:pPr>
            <a:r>
              <a:rPr lang="en-US" sz="1100" b="0" i="0" u="none" strike="noStrike" cap="none" dirty="0">
                <a:solidFill>
                  <a:schemeClr val="lt1"/>
                </a:solidFill>
                <a:latin typeface="Arial"/>
                <a:ea typeface="Arial"/>
                <a:cs typeface="Arial"/>
                <a:sym typeface="Arial"/>
              </a:rPr>
              <a:t>NM </a:t>
            </a:r>
            <a:r>
              <a:rPr lang="en-US" sz="1100" b="0" i="0" u="none" strike="noStrike" cap="none" dirty="0" smtClean="0">
                <a:solidFill>
                  <a:schemeClr val="lt1"/>
                </a:solidFill>
                <a:latin typeface="Arial"/>
                <a:ea typeface="Arial"/>
                <a:cs typeface="Arial"/>
                <a:sym typeface="Arial"/>
              </a:rPr>
              <a:t>ID:autleee013</a:t>
            </a:r>
            <a:endParaRPr sz="1100" b="0" i="0" u="none" strike="noStrike" cap="none" dirty="0">
              <a:solidFill>
                <a:schemeClr val="lt1"/>
              </a:solidFill>
              <a:latin typeface="Arial"/>
              <a:ea typeface="Arial"/>
              <a:cs typeface="Arial"/>
              <a:sym typeface="Arial"/>
            </a:endParaRPr>
          </a:p>
          <a:p>
            <a:pPr marL="0" marR="0" lvl="0" indent="0" algn="l" rtl="0">
              <a:lnSpc>
                <a:spcPct val="100000"/>
              </a:lnSpc>
              <a:spcBef>
                <a:spcPts val="200"/>
              </a:spcBef>
              <a:spcAft>
                <a:spcPts val="0"/>
              </a:spcAft>
              <a:buNone/>
            </a:pPr>
            <a:r>
              <a:rPr lang="en-US" sz="1100" b="0" i="0" u="none" strike="noStrike" cap="none" dirty="0">
                <a:solidFill>
                  <a:schemeClr val="lt1"/>
                </a:solidFill>
                <a:latin typeface="Arial"/>
                <a:ea typeface="Arial"/>
                <a:cs typeface="Arial"/>
                <a:sym typeface="Arial"/>
              </a:rPr>
              <a:t>College Name: Varuvan </a:t>
            </a:r>
            <a:r>
              <a:rPr lang="en-US" sz="1100" b="0" i="0" u="none" strike="noStrike" cap="none" dirty="0" err="1">
                <a:solidFill>
                  <a:schemeClr val="lt1"/>
                </a:solidFill>
                <a:latin typeface="Arial"/>
                <a:ea typeface="Arial"/>
                <a:cs typeface="Arial"/>
                <a:sym typeface="Arial"/>
              </a:rPr>
              <a:t>Vadivelan</a:t>
            </a:r>
            <a:r>
              <a:rPr lang="en-US" sz="1100" b="0" i="0" u="none" strike="noStrike" cap="none" dirty="0">
                <a:solidFill>
                  <a:schemeClr val="lt1"/>
                </a:solidFill>
                <a:latin typeface="Arial"/>
                <a:ea typeface="Arial"/>
                <a:cs typeface="Arial"/>
                <a:sym typeface="Arial"/>
              </a:rPr>
              <a:t> Institute of Technology</a:t>
            </a:r>
            <a:endParaRPr sz="1100" b="0" i="0" u="none" strike="noStrike" cap="none" dirty="0">
              <a:solidFill>
                <a:schemeClr val="lt1"/>
              </a:solidFill>
              <a:latin typeface="Arial"/>
              <a:ea typeface="Arial"/>
              <a:cs typeface="Arial"/>
              <a:sym typeface="Arial"/>
            </a:endParaRPr>
          </a:p>
        </p:txBody>
      </p:sp>
      <p:cxnSp>
        <p:nvCxnSpPr>
          <p:cNvPr id="3145" name="Google Shape;3145;p13"/>
          <p:cNvCxnSpPr/>
          <p:nvPr/>
        </p:nvCxnSpPr>
        <p:spPr>
          <a:xfrm rot="10800000" flipH="1">
            <a:off x="1122744" y="4194862"/>
            <a:ext cx="4530000" cy="14700"/>
          </a:xfrm>
          <a:prstGeom prst="straightConnector1">
            <a:avLst/>
          </a:prstGeom>
          <a:noFill/>
          <a:ln w="9525" cap="flat" cmpd="sng">
            <a:solidFill>
              <a:srgbClr val="E5EEFF"/>
            </a:solidFill>
            <a:prstDash val="lgDashDot"/>
            <a:round/>
            <a:headEnd type="none" w="sm" len="sm"/>
            <a:tailEnd type="none" w="sm" len="sm"/>
          </a:ln>
        </p:spPr>
      </p:cxnSp>
      <p:pic>
        <p:nvPicPr>
          <p:cNvPr id="3146" name="Google Shape;3146;p13"/>
          <p:cNvPicPr preferRelativeResize="0"/>
          <p:nvPr/>
        </p:nvPicPr>
        <p:blipFill rotWithShape="1">
          <a:blip r:embed="rId8">
            <a:alphaModFix/>
          </a:blip>
          <a:srcRect/>
          <a:stretch/>
        </p:blipFill>
        <p:spPr>
          <a:xfrm>
            <a:off x="3937210" y="1670103"/>
            <a:ext cx="1443387" cy="1049002"/>
          </a:xfrm>
          <a:prstGeom prst="rect">
            <a:avLst/>
          </a:prstGeom>
          <a:noFill/>
          <a:ln>
            <a:noFill/>
          </a:ln>
        </p:spPr>
      </p:pic>
      <p:sp>
        <p:nvSpPr>
          <p:cNvPr id="3147" name="Google Shape;3147;p13"/>
          <p:cNvSpPr/>
          <p:nvPr/>
        </p:nvSpPr>
        <p:spPr>
          <a:xfrm>
            <a:off x="1642823" y="2778126"/>
            <a:ext cx="5858400" cy="9345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rgbClr val="F2F2F2"/>
                </a:solidFill>
                <a:latin typeface="Arial"/>
                <a:ea typeface="Arial"/>
                <a:cs typeface="Arial"/>
                <a:sym typeface="Arial"/>
              </a:rPr>
              <a:t>EARTHQUAKE PREDICTION SYSTEM</a:t>
            </a:r>
            <a:endParaRPr/>
          </a:p>
          <a:p>
            <a:pPr marL="0" marR="0" lvl="0" indent="0" algn="ctr" rtl="0">
              <a:lnSpc>
                <a:spcPct val="100000"/>
              </a:lnSpc>
              <a:spcBef>
                <a:spcPts val="0"/>
              </a:spcBef>
              <a:spcAft>
                <a:spcPts val="0"/>
              </a:spcAft>
              <a:buNone/>
            </a:pPr>
            <a:endParaRPr sz="2000" b="1" i="0" u="none" strike="noStrike" cap="none">
              <a:solidFill>
                <a:srgbClr val="F2F2F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7"/>
        <p:cNvGrpSpPr/>
        <p:nvPr/>
      </p:nvGrpSpPr>
      <p:grpSpPr>
        <a:xfrm>
          <a:off x="0" y="0"/>
          <a:ext cx="0" cy="0"/>
          <a:chOff x="0" y="0"/>
          <a:chExt cx="0" cy="0"/>
        </a:xfrm>
      </p:grpSpPr>
      <p:sp>
        <p:nvSpPr>
          <p:cNvPr id="3228" name="Google Shape;3228;p22"/>
          <p:cNvSpPr txBox="1"/>
          <p:nvPr/>
        </p:nvSpPr>
        <p:spPr>
          <a:xfrm>
            <a:off x="123208"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Future Scope</a:t>
            </a:r>
            <a:endParaRPr/>
          </a:p>
        </p:txBody>
      </p:sp>
      <p:sp>
        <p:nvSpPr>
          <p:cNvPr id="3229" name="Google Shape;3229;p22"/>
          <p:cNvSpPr txBox="1"/>
          <p:nvPr/>
        </p:nvSpPr>
        <p:spPr>
          <a:xfrm>
            <a:off x="185737" y="1061211"/>
            <a:ext cx="4386300" cy="3426600"/>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rgbClr val="0D0D0D"/>
              </a:buClr>
              <a:buSzPts val="2000"/>
              <a:buFont typeface="Arial"/>
              <a:buChar char="•"/>
            </a:pPr>
            <a:r>
              <a:rPr lang="en-US" sz="1200" b="0" i="0" u="none" strike="noStrike" cap="none">
                <a:solidFill>
                  <a:srgbClr val="0D0D0D"/>
                </a:solidFill>
                <a:latin typeface="Arial"/>
                <a:ea typeface="Arial"/>
                <a:cs typeface="Arial"/>
                <a:sym typeface="Arial"/>
              </a:rPr>
              <a:t>While demonstrating promising results, further research is warranted to enhance the model's accuracy and explore its potential applications in broader disaster management contexts, underscoring the system's importance in revolutionizing earthquake forecasting and risk mitigation strategies.</a:t>
            </a:r>
            <a:endParaRPr sz="1200" b="0" i="0" u="none" strike="noStrike" cap="none">
              <a:solidFill>
                <a:srgbClr val="000000"/>
              </a:solidFill>
              <a:latin typeface="Arial"/>
              <a:ea typeface="Arial"/>
              <a:cs typeface="Arial"/>
              <a:sym typeface="Arial"/>
            </a:endParaRPr>
          </a:p>
          <a:p>
            <a:pPr marL="342900" marR="0" lvl="0" indent="-342900" algn="just" rtl="0">
              <a:lnSpc>
                <a:spcPct val="100000"/>
              </a:lnSpc>
              <a:spcBef>
                <a:spcPts val="400"/>
              </a:spcBef>
              <a:spcAft>
                <a:spcPts val="0"/>
              </a:spcAft>
              <a:buClr>
                <a:schemeClr val="dk1"/>
              </a:buClr>
              <a:buSzPts val="2000"/>
              <a:buFont typeface="Arial"/>
              <a:buChar char="•"/>
            </a:pPr>
            <a:r>
              <a:rPr lang="en-US" sz="1200" b="0" i="0" u="none" strike="noStrike" cap="none">
                <a:solidFill>
                  <a:srgbClr val="000000"/>
                </a:solidFill>
                <a:latin typeface="Arial"/>
                <a:ea typeface="Arial"/>
                <a:cs typeface="Arial"/>
                <a:sym typeface="Arial"/>
              </a:rPr>
              <a:t>These systems could provide earlier and more accurate warnings to mitigate the impact of seismic events on communities and infrastructure.</a:t>
            </a:r>
            <a:endParaRPr/>
          </a:p>
          <a:p>
            <a:pPr marL="342900" marR="0" lvl="0" indent="-342900" algn="just" rtl="0">
              <a:lnSpc>
                <a:spcPct val="100000"/>
              </a:lnSpc>
              <a:spcBef>
                <a:spcPts val="400"/>
              </a:spcBef>
              <a:spcAft>
                <a:spcPts val="0"/>
              </a:spcAft>
              <a:buClr>
                <a:schemeClr val="dk1"/>
              </a:buClr>
              <a:buSzPts val="2000"/>
              <a:buFont typeface="Arial"/>
              <a:buChar char="•"/>
            </a:pPr>
            <a:r>
              <a:rPr lang="en-US" sz="1200" b="0" i="0" u="none" strike="noStrike" cap="none">
                <a:solidFill>
                  <a:srgbClr val="000000"/>
                </a:solidFill>
                <a:latin typeface="Arial"/>
                <a:ea typeface="Arial"/>
                <a:cs typeface="Arial"/>
                <a:sym typeface="Arial"/>
              </a:rPr>
              <a:t>Ongoing research into earthquake precursors, such as changes in groundwater levels, electromagnetic signals, and animal behaviour, may lead to the identification of new precursory indicators.</a:t>
            </a:r>
            <a:endParaRPr/>
          </a:p>
          <a:p>
            <a:pPr marL="342900" marR="0" lvl="0" indent="-342900" algn="just" rtl="0">
              <a:lnSpc>
                <a:spcPct val="100000"/>
              </a:lnSpc>
              <a:spcBef>
                <a:spcPts val="400"/>
              </a:spcBef>
              <a:spcAft>
                <a:spcPts val="0"/>
              </a:spcAft>
              <a:buClr>
                <a:schemeClr val="dk1"/>
              </a:buClr>
              <a:buSzPts val="2000"/>
              <a:buFont typeface="Arial"/>
              <a:buChar char="•"/>
            </a:pPr>
            <a:r>
              <a:rPr lang="en-US" sz="1200" b="0" i="0" u="none" strike="noStrike" cap="none">
                <a:solidFill>
                  <a:srgbClr val="000000"/>
                </a:solidFill>
                <a:latin typeface="Arial"/>
                <a:ea typeface="Arial"/>
                <a:cs typeface="Arial"/>
                <a:sym typeface="Arial"/>
              </a:rPr>
              <a:t>Future prediction systems could incorporate these additional data sources to enhance prediction accuracy.</a:t>
            </a:r>
            <a:endParaRPr/>
          </a:p>
          <a:p>
            <a:pPr marL="173736" marR="0" lvl="0" indent="-84836" algn="l" rtl="0">
              <a:lnSpc>
                <a:spcPct val="100000"/>
              </a:lnSpc>
              <a:spcBef>
                <a:spcPts val="0"/>
              </a:spcBef>
              <a:spcAft>
                <a:spcPts val="80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30" name="Google Shape;3230;p22" descr="Abstract background with futuristic elements"/>
          <p:cNvPicPr preferRelativeResize="0"/>
          <p:nvPr/>
        </p:nvPicPr>
        <p:blipFill rotWithShape="1">
          <a:blip r:embed="rId3">
            <a:alphaModFix/>
          </a:blip>
          <a:srcRect/>
          <a:stretch/>
        </p:blipFill>
        <p:spPr>
          <a:xfrm>
            <a:off x="4792980" y="1070342"/>
            <a:ext cx="4045195" cy="2694641"/>
          </a:xfrm>
          <a:prstGeom prst="rect">
            <a:avLst/>
          </a:prstGeom>
          <a:noFill/>
          <a:ln>
            <a:noFill/>
          </a:ln>
        </p:spPr>
      </p:pic>
      <p:sp>
        <p:nvSpPr>
          <p:cNvPr id="3231" name="Google Shape;3231;p22"/>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5"/>
        <p:cNvGrpSpPr/>
        <p:nvPr/>
      </p:nvGrpSpPr>
      <p:grpSpPr>
        <a:xfrm>
          <a:off x="0" y="0"/>
          <a:ext cx="0" cy="0"/>
          <a:chOff x="0" y="0"/>
          <a:chExt cx="0" cy="0"/>
        </a:xfrm>
      </p:grpSpPr>
      <p:sp>
        <p:nvSpPr>
          <p:cNvPr id="3236" name="Google Shape;3236;p23"/>
          <p:cNvSpPr txBox="1">
            <a:spLocks noGrp="1"/>
          </p:cNvSpPr>
          <p:nvPr>
            <p:ph type="title"/>
          </p:nvPr>
        </p:nvSpPr>
        <p:spPr>
          <a:xfrm>
            <a:off x="311700" y="499729"/>
            <a:ext cx="8520600" cy="3976500"/>
          </a:xfrm>
          <a:prstGeom prst="rect">
            <a:avLst/>
          </a:prstGeom>
          <a:noFill/>
          <a:ln>
            <a:noFill/>
          </a:ln>
        </p:spPr>
        <p:txBody>
          <a:bodyPr spcFirstLastPara="1" wrap="square" lIns="91425" tIns="91425" rIns="91425" bIns="91425" anchor="t" anchorCtr="0">
            <a:noAutofit/>
          </a:bodyPr>
          <a:lstStyle/>
          <a:p>
            <a:r>
              <a:rPr lang="en-US" sz="2000" b="1" dirty="0"/>
              <a:t>GITHUB LINK</a:t>
            </a:r>
            <a:r>
              <a:rPr lang="en-US" b="1" dirty="0"/>
              <a:t>:</a:t>
            </a:r>
            <a:br>
              <a:rPr lang="en-US" b="1" dirty="0"/>
            </a:br>
            <a:r>
              <a:rPr lang="en-GB" sz="2400" dirty="0" smtClean="0">
                <a:hlinkClick r:id="rId3"/>
              </a:rPr>
              <a:t>https://github.com/Tamilselvanchandrasekhar</a:t>
            </a:r>
            <a:r>
              <a:rPr lang="en-GB" sz="2400" dirty="0" smtClean="0"/>
              <a:t/>
            </a:r>
            <a:br>
              <a:rPr lang="en-GB" sz="2400" dirty="0" smtClean="0"/>
            </a:br>
            <a:r>
              <a:rPr lang="en-US" sz="2400" b="1" dirty="0"/>
              <a:t/>
            </a:r>
            <a:br>
              <a:rPr lang="en-US" sz="2400" b="1" dirty="0"/>
            </a:br>
            <a:endParaRPr sz="2400" b="1" dirty="0"/>
          </a:p>
        </p:txBody>
      </p:sp>
      <p:sp>
        <p:nvSpPr>
          <p:cNvPr id="3237" name="Google Shape;3237;p23"/>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2"/>
        <p:cNvGrpSpPr/>
        <p:nvPr/>
      </p:nvGrpSpPr>
      <p:grpSpPr>
        <a:xfrm>
          <a:off x="0" y="0"/>
          <a:ext cx="0" cy="0"/>
          <a:chOff x="0" y="0"/>
          <a:chExt cx="0" cy="0"/>
        </a:xfrm>
      </p:grpSpPr>
      <p:sp>
        <p:nvSpPr>
          <p:cNvPr id="3243" name="Google Shape;3243;p24"/>
          <p:cNvSpPr txBox="1"/>
          <p:nvPr/>
        </p:nvSpPr>
        <p:spPr>
          <a:xfrm>
            <a:off x="123208" y="573002"/>
            <a:ext cx="8329800" cy="27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dirty="0">
                <a:solidFill>
                  <a:srgbClr val="213163"/>
                </a:solidFill>
                <a:latin typeface="Arial"/>
                <a:ea typeface="Arial"/>
                <a:cs typeface="Arial"/>
                <a:sym typeface="Arial"/>
              </a:rPr>
              <a:t>Video of the Project</a:t>
            </a:r>
            <a:r>
              <a:rPr lang="en-US" sz="1600" b="1" i="0" u="none" strike="noStrike" cap="none" dirty="0" smtClean="0">
                <a:solidFill>
                  <a:srgbClr val="213163"/>
                </a:solidFill>
                <a:latin typeface="Arial"/>
                <a:ea typeface="Arial"/>
                <a:cs typeface="Arial"/>
                <a:sym typeface="Arial"/>
              </a:rPr>
              <a:t>:</a:t>
            </a:r>
          </a:p>
          <a:p>
            <a:r>
              <a:rPr lang="en-GB" sz="1800" dirty="0" smtClean="0">
                <a:hlinkClick r:id="rId3"/>
              </a:rPr>
              <a:t>https://github.com/Tamilselvanchandrasekhar/Earthquake-Prediction-SYSTEM</a:t>
            </a:r>
            <a:endParaRPr lang="en-GB" sz="1800" dirty="0" smtClean="0"/>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r>
              <a:rPr lang="en-US" sz="1600" b="1" i="0" u="sng" strike="noStrike" cap="none" dirty="0">
                <a:solidFill>
                  <a:schemeClr val="hlink"/>
                </a:solidFill>
                <a:latin typeface="Arial"/>
                <a:ea typeface="Arial"/>
                <a:cs typeface="Arial"/>
                <a:sym typeface="Arial"/>
                <a:hlinkClick r:id="rId4"/>
              </a:rPr>
              <a:t> </a:t>
            </a:r>
            <a:endParaRPr dirty="0"/>
          </a:p>
          <a:p>
            <a:pPr marL="0" marR="0" lvl="0" indent="0" algn="l" rtl="0">
              <a:lnSpc>
                <a:spcPct val="100000"/>
              </a:lnSpc>
              <a:spcBef>
                <a:spcPts val="0"/>
              </a:spcBef>
              <a:spcAft>
                <a:spcPts val="0"/>
              </a:spcAft>
              <a:buNone/>
            </a:pPr>
            <a:endParaRPr sz="1600" b="1" i="0" u="sng" strike="noStrike" cap="none" dirty="0">
              <a:solidFill>
                <a:schemeClr val="hlink"/>
              </a:solidFill>
              <a:latin typeface="Arial"/>
              <a:ea typeface="Arial"/>
              <a:cs typeface="Arial"/>
              <a:sym typeface="Arial"/>
              <a:hlinkClick r:id="rId4"/>
            </a:endParaRPr>
          </a:p>
        </p:txBody>
      </p:sp>
      <p:sp>
        <p:nvSpPr>
          <p:cNvPr id="3244" name="Google Shape;3244;p24"/>
          <p:cNvSpPr/>
          <p:nvPr/>
        </p:nvSpPr>
        <p:spPr>
          <a:xfrm>
            <a:off x="212651" y="1291300"/>
            <a:ext cx="86760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 </a:t>
            </a:r>
            <a:endParaRPr sz="1600" b="1" i="0" u="none" strike="noStrike" cap="none">
              <a:solidFill>
                <a:srgbClr val="213163"/>
              </a:solidFill>
              <a:latin typeface="Arial"/>
              <a:ea typeface="Arial"/>
              <a:cs typeface="Arial"/>
              <a:sym typeface="Arial"/>
            </a:endParaRPr>
          </a:p>
          <a:p>
            <a:pPr marL="0" marR="0" lvl="0" indent="0" algn="l" rtl="0">
              <a:lnSpc>
                <a:spcPct val="100000"/>
              </a:lnSpc>
              <a:spcBef>
                <a:spcPts val="0"/>
              </a:spcBef>
              <a:spcAft>
                <a:spcPts val="0"/>
              </a:spcAft>
              <a:buNone/>
            </a:pPr>
            <a:endParaRPr sz="1600" b="1" i="0" u="none" strike="noStrike" cap="none">
              <a:solidFill>
                <a:srgbClr val="213163"/>
              </a:solidFill>
              <a:latin typeface="Arial"/>
              <a:ea typeface="Arial"/>
              <a:cs typeface="Arial"/>
              <a:sym typeface="Arial"/>
            </a:endParaRPr>
          </a:p>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 </a:t>
            </a:r>
            <a:endParaRPr sz="1600" b="1" i="0" u="none" strike="noStrike" cap="none">
              <a:solidFill>
                <a:srgbClr val="213163"/>
              </a:solidFill>
              <a:latin typeface="Arial"/>
              <a:ea typeface="Arial"/>
              <a:cs typeface="Arial"/>
              <a:sym typeface="Arial"/>
            </a:endParaRPr>
          </a:p>
        </p:txBody>
      </p:sp>
      <p:sp>
        <p:nvSpPr>
          <p:cNvPr id="3245" name="Google Shape;3245;p24"/>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0"/>
        <p:cNvGrpSpPr/>
        <p:nvPr/>
      </p:nvGrpSpPr>
      <p:grpSpPr>
        <a:xfrm>
          <a:off x="0" y="0"/>
          <a:ext cx="0" cy="0"/>
          <a:chOff x="0" y="0"/>
          <a:chExt cx="0" cy="0"/>
        </a:xfrm>
      </p:grpSpPr>
      <p:sp>
        <p:nvSpPr>
          <p:cNvPr id="3251" name="Google Shape;3251;p25"/>
          <p:cNvSpPr txBox="1"/>
          <p:nvPr/>
        </p:nvSpPr>
        <p:spPr>
          <a:xfrm>
            <a:off x="123209" y="573001"/>
            <a:ext cx="4161600" cy="421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Conclusion:</a:t>
            </a:r>
            <a:endParaRPr/>
          </a:p>
          <a:p>
            <a:pPr marL="342900" marR="0" lvl="0" indent="-342900" algn="just" rtl="0">
              <a:lnSpc>
                <a:spcPct val="100000"/>
              </a:lnSpc>
              <a:spcBef>
                <a:spcPts val="0"/>
              </a:spcBef>
              <a:spcAft>
                <a:spcPts val="0"/>
              </a:spcAft>
              <a:buClr>
                <a:srgbClr val="0D0D0D"/>
              </a:buClr>
              <a:buSzPts val="2000"/>
              <a:buFont typeface="Arial"/>
              <a:buChar char="•"/>
            </a:pPr>
            <a:r>
              <a:rPr lang="en-US" sz="1600" b="0" i="0" u="none" strike="noStrike" cap="none">
                <a:solidFill>
                  <a:srgbClr val="0D0D0D"/>
                </a:solidFill>
                <a:latin typeface="Arial"/>
                <a:ea typeface="Arial"/>
                <a:cs typeface="Arial"/>
                <a:sym typeface="Arial"/>
              </a:rPr>
              <a:t>This advancement holds significant implications for disaster management, offering crucial lead time for implementing preemptive measures and optimizing resource allocation during seismic events, ultimately reducing infrastructure damage and safeguarding lives.</a:t>
            </a:r>
            <a:endParaRPr sz="1600" b="0" i="0" u="none" strike="noStrike" cap="none">
              <a:solidFill>
                <a:srgbClr val="000000"/>
              </a:solidFill>
              <a:latin typeface="Arial"/>
              <a:ea typeface="Arial"/>
              <a:cs typeface="Arial"/>
              <a:sym typeface="Arial"/>
            </a:endParaRPr>
          </a:p>
          <a:p>
            <a:pPr marL="342900" marR="0" lvl="0" indent="-323850" algn="just" rtl="0">
              <a:lnSpc>
                <a:spcPct val="100000"/>
              </a:lnSpc>
              <a:spcBef>
                <a:spcPts val="400"/>
              </a:spcBef>
              <a:spcAft>
                <a:spcPts val="0"/>
              </a:spcAft>
              <a:buClr>
                <a:srgbClr val="0D0D0D"/>
              </a:buClr>
              <a:buSzPts val="1700"/>
              <a:buFont typeface="Arial"/>
              <a:buChar char="•"/>
            </a:pPr>
            <a:r>
              <a:rPr lang="en-US" sz="1600" b="0" i="0" u="none" strike="noStrike" cap="none">
                <a:solidFill>
                  <a:srgbClr val="0D0D0D"/>
                </a:solidFill>
                <a:latin typeface="Times New Roman"/>
                <a:ea typeface="Times New Roman"/>
                <a:cs typeface="Times New Roman"/>
                <a:sym typeface="Times New Roman"/>
              </a:rPr>
              <a:t>The earthquake prediction system, based on Artificial Neural Networks (ANN) trained on historical data, achieves a notable accuracy rate in forecasting earthquake magnitude and depth at specific locations.</a:t>
            </a:r>
            <a:endParaRPr sz="1600" b="0" i="0" u="none" strike="noStrike" cap="none">
              <a:solidFill>
                <a:srgbClr val="000000"/>
              </a:solidFill>
              <a:latin typeface="Arial"/>
              <a:ea typeface="Arial"/>
              <a:cs typeface="Arial"/>
              <a:sym typeface="Arial"/>
            </a:endParaRPr>
          </a:p>
          <a:p>
            <a:pPr marL="342900" marR="0" lvl="0" indent="-323850" algn="just" rtl="0">
              <a:lnSpc>
                <a:spcPct val="100000"/>
              </a:lnSpc>
              <a:spcBef>
                <a:spcPts val="400"/>
              </a:spcBef>
              <a:spcAft>
                <a:spcPts val="0"/>
              </a:spcAft>
              <a:buClr>
                <a:srgbClr val="0D0D0D"/>
              </a:buClr>
              <a:buSzPts val="1700"/>
              <a:buFont typeface="Arial"/>
              <a:buChar char="•"/>
            </a:pPr>
            <a:r>
              <a:rPr lang="en-US" sz="1600" b="0" i="0" u="none" strike="noStrike" cap="none">
                <a:solidFill>
                  <a:srgbClr val="0D0D0D"/>
                </a:solidFill>
                <a:latin typeface="Times New Roman"/>
                <a:ea typeface="Times New Roman"/>
                <a:cs typeface="Times New Roman"/>
                <a:sym typeface="Times New Roman"/>
              </a:rPr>
              <a:t>Magnitude based prediction.</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rgbClr val="213163"/>
              </a:solidFill>
              <a:latin typeface="Arial"/>
              <a:ea typeface="Arial"/>
              <a:cs typeface="Arial"/>
              <a:sym typeface="Arial"/>
            </a:endParaRPr>
          </a:p>
        </p:txBody>
      </p:sp>
      <p:sp>
        <p:nvSpPr>
          <p:cNvPr id="3252" name="Google Shape;3252;p25"/>
          <p:cNvSpPr txBox="1"/>
          <p:nvPr/>
        </p:nvSpPr>
        <p:spPr>
          <a:xfrm>
            <a:off x="185737" y="1061211"/>
            <a:ext cx="4386300" cy="502800"/>
          </a:xfrm>
          <a:prstGeom prst="rect">
            <a:avLst/>
          </a:prstGeom>
          <a:noFill/>
          <a:ln>
            <a:noFill/>
          </a:ln>
        </p:spPr>
        <p:txBody>
          <a:bodyPr spcFirstLastPara="1" wrap="square" lIns="91425" tIns="91425" rIns="91425" bIns="91425" anchor="t" anchorCtr="0">
            <a:spAutoFit/>
          </a:bodyPr>
          <a:lstStyle/>
          <a:p>
            <a:pPr marL="173736" marR="0" lvl="0" indent="-84836" algn="l" rtl="0">
              <a:lnSpc>
                <a:spcPct val="100000"/>
              </a:lnSpc>
              <a:spcBef>
                <a:spcPts val="0"/>
              </a:spcBef>
              <a:spcAft>
                <a:spcPts val="80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53" name="Google Shape;3253;p25" descr="A pen and papers with check marks&#10;&#10;Description automatically generated"/>
          <p:cNvPicPr preferRelativeResize="0"/>
          <p:nvPr/>
        </p:nvPicPr>
        <p:blipFill rotWithShape="1">
          <a:blip r:embed="rId3">
            <a:alphaModFix/>
          </a:blip>
          <a:srcRect/>
          <a:stretch/>
        </p:blipFill>
        <p:spPr>
          <a:xfrm>
            <a:off x="4730201" y="1061211"/>
            <a:ext cx="4174722" cy="2945130"/>
          </a:xfrm>
          <a:prstGeom prst="rect">
            <a:avLst/>
          </a:prstGeom>
          <a:noFill/>
          <a:ln>
            <a:noFill/>
          </a:ln>
        </p:spPr>
      </p:pic>
      <p:sp>
        <p:nvSpPr>
          <p:cNvPr id="3254" name="Google Shape;3254;p25"/>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26"/>
          <p:cNvSpPr txBox="1"/>
          <p:nvPr/>
        </p:nvSpPr>
        <p:spPr>
          <a:xfrm>
            <a:off x="134935" y="1052956"/>
            <a:ext cx="8734800" cy="307800"/>
          </a:xfrm>
          <a:prstGeom prst="rect">
            <a:avLst/>
          </a:prstGeom>
          <a:noFill/>
          <a:ln>
            <a:noFill/>
          </a:ln>
        </p:spPr>
        <p:txBody>
          <a:bodyPr spcFirstLastPara="1" wrap="square" lIns="91425" tIns="45700" rIns="91425" bIns="45700" anchor="t" anchorCtr="0">
            <a:spAutoFit/>
          </a:bodyPr>
          <a:lstStyle/>
          <a:p>
            <a:pPr marL="173736" marR="0" lvl="0" indent="-84836" algn="l" rtl="0">
              <a:lnSpc>
                <a:spcPct val="100000"/>
              </a:lnSpc>
              <a:spcBef>
                <a:spcPts val="0"/>
              </a:spcBef>
              <a:spcAft>
                <a:spcPts val="0"/>
              </a:spcAft>
              <a:buClr>
                <a:srgbClr val="213163"/>
              </a:buClr>
              <a:buSzPts val="1400"/>
              <a:buFont typeface="Arial"/>
              <a:buNone/>
            </a:pPr>
            <a:endParaRPr sz="1400" b="0" i="0" u="none" strike="noStrike" cap="none">
              <a:solidFill>
                <a:srgbClr val="0000FF"/>
              </a:solidFill>
              <a:latin typeface="Arial"/>
              <a:ea typeface="Arial"/>
              <a:cs typeface="Arial"/>
              <a:sym typeface="Arial"/>
            </a:endParaRPr>
          </a:p>
        </p:txBody>
      </p:sp>
      <p:sp>
        <p:nvSpPr>
          <p:cNvPr id="3260" name="Google Shape;3260;p26"/>
          <p:cNvSpPr txBox="1"/>
          <p:nvPr/>
        </p:nvSpPr>
        <p:spPr>
          <a:xfrm>
            <a:off x="134935" y="560868"/>
            <a:ext cx="8317800" cy="433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Reference:</a:t>
            </a:r>
            <a:endParaRPr/>
          </a:p>
          <a:p>
            <a:pPr marL="342900" marR="0" lvl="0" indent="-342900" algn="just" rtl="0">
              <a:lnSpc>
                <a:spcPct val="100000"/>
              </a:lnSpc>
              <a:spcBef>
                <a:spcPts val="0"/>
              </a:spcBef>
              <a:spcAft>
                <a:spcPts val="0"/>
              </a:spcAft>
              <a:buClr>
                <a:srgbClr val="0D0D0D"/>
              </a:buClr>
              <a:buSzPts val="2000"/>
              <a:buFont typeface="Arial"/>
              <a:buChar char="•"/>
            </a:pPr>
            <a:r>
              <a:rPr lang="en-US" sz="1600" b="0" i="0" u="none" strike="noStrike" cap="none">
                <a:solidFill>
                  <a:srgbClr val="0D0D0D"/>
                </a:solidFill>
                <a:latin typeface="Arial"/>
                <a:ea typeface="Arial"/>
                <a:cs typeface="Arial"/>
                <a:sym typeface="Arial"/>
              </a:rPr>
              <a:t>Martinez, J., &amp; Bernal, J. (2018). "Earthquake magnitude prediction using random forest algorithm." </a:t>
            </a:r>
            <a:r>
              <a:rPr lang="en-US" sz="1600" b="0" i="1" u="none" strike="noStrike" cap="none">
                <a:solidFill>
                  <a:srgbClr val="0D0D0D"/>
                </a:solidFill>
                <a:latin typeface="Arial"/>
                <a:ea typeface="Arial"/>
                <a:cs typeface="Arial"/>
                <a:sym typeface="Arial"/>
              </a:rPr>
              <a:t>Journal of Earthquake Engineering</a:t>
            </a:r>
            <a:r>
              <a:rPr lang="en-US" sz="1600" b="0" i="0" u="none" strike="noStrike" cap="none">
                <a:solidFill>
                  <a:srgbClr val="0D0D0D"/>
                </a:solidFill>
                <a:latin typeface="Arial"/>
                <a:ea typeface="Arial"/>
                <a:cs typeface="Arial"/>
                <a:sym typeface="Arial"/>
              </a:rPr>
              <a:t>, 22(7), 1261-1276.</a:t>
            </a:r>
            <a:endParaRPr sz="1600" b="0" i="0" u="none" strike="noStrike" cap="none">
              <a:solidFill>
                <a:srgbClr val="000000"/>
              </a:solidFill>
              <a:latin typeface="Arial"/>
              <a:ea typeface="Arial"/>
              <a:cs typeface="Arial"/>
              <a:sym typeface="Arial"/>
            </a:endParaRPr>
          </a:p>
          <a:p>
            <a:pPr marL="342900" marR="0" lvl="0" indent="-342900" algn="just" rtl="0">
              <a:lnSpc>
                <a:spcPct val="150000"/>
              </a:lnSpc>
              <a:spcBef>
                <a:spcPts val="400"/>
              </a:spcBef>
              <a:spcAft>
                <a:spcPts val="0"/>
              </a:spcAft>
              <a:buClr>
                <a:srgbClr val="0D0D0D"/>
              </a:buClr>
              <a:buSzPts val="2000"/>
              <a:buFont typeface="Arial"/>
              <a:buChar char="•"/>
            </a:pPr>
            <a:r>
              <a:rPr lang="en-US" sz="1600" b="0" i="0" u="none" strike="noStrike" cap="none">
                <a:solidFill>
                  <a:srgbClr val="0D0D0D"/>
                </a:solidFill>
                <a:latin typeface="Arial"/>
                <a:ea typeface="Arial"/>
                <a:cs typeface="Arial"/>
                <a:sym typeface="Arial"/>
              </a:rPr>
              <a:t>Jaiswal, A., Singh, R., &amp; Kumar, A. (2020). "Earthquake magnitude and depth prediction using machine learning techniques." </a:t>
            </a:r>
            <a:r>
              <a:rPr lang="en-US" sz="1600" b="0" i="1" u="none" strike="noStrike" cap="none">
                <a:solidFill>
                  <a:srgbClr val="0D0D0D"/>
                </a:solidFill>
                <a:latin typeface="Arial"/>
                <a:ea typeface="Arial"/>
                <a:cs typeface="Arial"/>
                <a:sym typeface="Arial"/>
              </a:rPr>
              <a:t>Journal of Earth System Science</a:t>
            </a:r>
            <a:r>
              <a:rPr lang="en-US" sz="1600" b="0" i="0" u="none" strike="noStrike" cap="none">
                <a:solidFill>
                  <a:srgbClr val="0D0D0D"/>
                </a:solidFill>
                <a:latin typeface="Arial"/>
                <a:ea typeface="Arial"/>
                <a:cs typeface="Arial"/>
                <a:sym typeface="Arial"/>
              </a:rPr>
              <a:t>, 129(4), 1-9.</a:t>
            </a:r>
            <a:endParaRPr sz="1600" b="0" i="0" u="none" strike="noStrike" cap="none">
              <a:solidFill>
                <a:srgbClr val="000000"/>
              </a:solidFill>
              <a:latin typeface="Arial"/>
              <a:ea typeface="Arial"/>
              <a:cs typeface="Arial"/>
              <a:sym typeface="Arial"/>
            </a:endParaRPr>
          </a:p>
          <a:p>
            <a:pPr marL="342900" marR="0" lvl="0" indent="-342900" algn="just" rtl="0">
              <a:lnSpc>
                <a:spcPct val="100000"/>
              </a:lnSpc>
              <a:spcBef>
                <a:spcPts val="400"/>
              </a:spcBef>
              <a:spcAft>
                <a:spcPts val="0"/>
              </a:spcAft>
              <a:buClr>
                <a:srgbClr val="0D0D0D"/>
              </a:buClr>
              <a:buSzPts val="2000"/>
              <a:buFont typeface="Arial"/>
              <a:buChar char="•"/>
            </a:pPr>
            <a:r>
              <a:rPr lang="en-US" sz="1600" b="0" i="0" u="none" strike="noStrike" cap="none">
                <a:solidFill>
                  <a:srgbClr val="0D0D0D"/>
                </a:solidFill>
                <a:latin typeface="Arial"/>
                <a:ea typeface="Arial"/>
                <a:cs typeface="Arial"/>
                <a:sym typeface="Arial"/>
              </a:rPr>
              <a:t>Jaiswal, A., Singh, R., &amp; Kumar, A. (2020). "Earthquake magnitude and depth prediction using machine learning techniques." </a:t>
            </a:r>
            <a:r>
              <a:rPr lang="en-US" sz="1600" b="0" i="1" u="none" strike="noStrike" cap="none">
                <a:solidFill>
                  <a:srgbClr val="0D0D0D"/>
                </a:solidFill>
                <a:latin typeface="Arial"/>
                <a:ea typeface="Arial"/>
                <a:cs typeface="Arial"/>
                <a:sym typeface="Arial"/>
              </a:rPr>
              <a:t>Journal of Earth System Science</a:t>
            </a:r>
            <a:r>
              <a:rPr lang="en-US" sz="1600" b="0" i="0" u="none" strike="noStrike" cap="none">
                <a:solidFill>
                  <a:srgbClr val="0D0D0D"/>
                </a:solidFill>
                <a:latin typeface="Arial"/>
                <a:ea typeface="Arial"/>
                <a:cs typeface="Arial"/>
                <a:sym typeface="Arial"/>
              </a:rPr>
              <a:t>, 129(4), 1-9.</a:t>
            </a:r>
            <a:endParaRPr sz="1600" b="0" i="0" u="none" strike="noStrike" cap="none">
              <a:solidFill>
                <a:srgbClr val="000000"/>
              </a:solidFill>
              <a:latin typeface="Arial"/>
              <a:ea typeface="Arial"/>
              <a:cs typeface="Arial"/>
              <a:sym typeface="Arial"/>
            </a:endParaRPr>
          </a:p>
          <a:p>
            <a:pPr marL="342900" marR="0" lvl="0" indent="-342900" algn="just" rtl="0">
              <a:lnSpc>
                <a:spcPct val="100000"/>
              </a:lnSpc>
              <a:spcBef>
                <a:spcPts val="400"/>
              </a:spcBef>
              <a:spcAft>
                <a:spcPts val="0"/>
              </a:spcAft>
              <a:buClr>
                <a:srgbClr val="0D0D0D"/>
              </a:buClr>
              <a:buSzPts val="2000"/>
              <a:buFont typeface="Arial"/>
              <a:buChar char="•"/>
            </a:pPr>
            <a:r>
              <a:rPr lang="en-US" sz="1600" b="0" i="0" u="none" strike="noStrike" cap="none">
                <a:solidFill>
                  <a:srgbClr val="0D0D0D"/>
                </a:solidFill>
                <a:latin typeface="Arial"/>
                <a:ea typeface="Arial"/>
                <a:cs typeface="Arial"/>
                <a:sym typeface="Arial"/>
              </a:rPr>
              <a:t>Zhu,W.et al.(2020)- This study  investigates the application of  machine learning algorithms , including deep neural networks, for earthquake prediction using seismic waveform data.</a:t>
            </a:r>
            <a:endParaRPr sz="1600" b="0" i="0" u="none" strike="noStrike" cap="none">
              <a:solidFill>
                <a:srgbClr val="000000"/>
              </a:solidFill>
              <a:latin typeface="Arial"/>
              <a:ea typeface="Arial"/>
              <a:cs typeface="Arial"/>
              <a:sym typeface="Arial"/>
            </a:endParaRPr>
          </a:p>
          <a:p>
            <a:pPr marL="342900" marR="0" lvl="0" indent="-342900" algn="just" rtl="0">
              <a:lnSpc>
                <a:spcPct val="100000"/>
              </a:lnSpc>
              <a:spcBef>
                <a:spcPts val="400"/>
              </a:spcBef>
              <a:spcAft>
                <a:spcPts val="0"/>
              </a:spcAft>
              <a:buClr>
                <a:srgbClr val="0D0D0D"/>
              </a:buClr>
              <a:buSzPts val="2000"/>
              <a:buFont typeface="Arial"/>
              <a:buChar char="•"/>
            </a:pPr>
            <a:r>
              <a:rPr lang="en-US" sz="1600" b="0" i="0" u="none" strike="noStrike" cap="none">
                <a:solidFill>
                  <a:srgbClr val="0D0D0D"/>
                </a:solidFill>
                <a:latin typeface="Arial"/>
                <a:ea typeface="Arial"/>
                <a:cs typeface="Arial"/>
                <a:sym typeface="Arial"/>
              </a:rPr>
              <a:t>Allen , R.M. (2021)-This review provides an overview of earthquake early warning systems,discussing their principles,capabilities,and challenges.</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600" b="1" i="0" u="none" strike="noStrike" cap="none">
              <a:solidFill>
                <a:srgbClr val="213163"/>
              </a:solidFill>
              <a:latin typeface="Arial"/>
              <a:ea typeface="Arial"/>
              <a:cs typeface="Arial"/>
              <a:sym typeface="Arial"/>
            </a:endParaRPr>
          </a:p>
        </p:txBody>
      </p:sp>
      <p:sp>
        <p:nvSpPr>
          <p:cNvPr id="3261" name="Google Shape;3261;p26"/>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66"/>
        <p:cNvGrpSpPr/>
        <p:nvPr/>
      </p:nvGrpSpPr>
      <p:grpSpPr>
        <a:xfrm>
          <a:off x="0" y="0"/>
          <a:ext cx="0" cy="0"/>
          <a:chOff x="0" y="0"/>
          <a:chExt cx="0" cy="0"/>
        </a:xfrm>
      </p:grpSpPr>
      <p:sp>
        <p:nvSpPr>
          <p:cNvPr id="3267" name="Google Shape;3267;p27"/>
          <p:cNvSpPr txBox="1"/>
          <p:nvPr/>
        </p:nvSpPr>
        <p:spPr>
          <a:xfrm>
            <a:off x="3161462" y="2041411"/>
            <a:ext cx="2821200" cy="53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None/>
            </a:pPr>
            <a:r>
              <a:rPr lang="en-US" sz="3000" b="1" i="0" u="none" strike="noStrike" cap="none">
                <a:solidFill>
                  <a:srgbClr val="000000"/>
                </a:solidFill>
                <a:latin typeface="Arial"/>
                <a:ea typeface="Arial"/>
                <a:cs typeface="Arial"/>
                <a:sym typeface="Arial"/>
              </a:rPr>
              <a:t>Thank you!</a:t>
            </a:r>
            <a:endParaRPr/>
          </a:p>
        </p:txBody>
      </p:sp>
      <p:sp>
        <p:nvSpPr>
          <p:cNvPr id="3268" name="Google Shape;3268;p27"/>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p14"/>
          <p:cNvSpPr txBox="1">
            <a:spLocks noGrp="1"/>
          </p:cNvSpPr>
          <p:nvPr>
            <p:ph type="title"/>
          </p:nvPr>
        </p:nvSpPr>
        <p:spPr>
          <a:xfrm>
            <a:off x="0" y="566738"/>
            <a:ext cx="4445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Course Outline</a:t>
            </a:r>
            <a:endParaRPr/>
          </a:p>
        </p:txBody>
      </p:sp>
      <p:sp>
        <p:nvSpPr>
          <p:cNvPr id="3153" name="Google Shape;3153;p14"/>
          <p:cNvSpPr txBox="1">
            <a:spLocks noGrp="1"/>
          </p:cNvSpPr>
          <p:nvPr>
            <p:ph type="body" idx="1"/>
          </p:nvPr>
        </p:nvSpPr>
        <p:spPr>
          <a:xfrm>
            <a:off x="0" y="1054100"/>
            <a:ext cx="4594200" cy="2728800"/>
          </a:xfrm>
          <a:prstGeom prst="rect">
            <a:avLst/>
          </a:prstGeom>
          <a:noFill/>
          <a:ln>
            <a:noFill/>
          </a:ln>
        </p:spPr>
        <p:txBody>
          <a:bodyPr spcFirstLastPara="1" wrap="square" lIns="91425" tIns="91425" rIns="91425" bIns="91425" anchor="t" anchorCtr="0">
            <a:spAutoFit/>
          </a:bodyPr>
          <a:lstStyle/>
          <a:p>
            <a:pPr marL="173736" marR="0" lvl="0" indent="-173736" algn="l" rtl="0">
              <a:lnSpc>
                <a:spcPct val="100000"/>
              </a:lnSpc>
              <a:spcBef>
                <a:spcPts val="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Abstract</a:t>
            </a:r>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Problem Statement</a:t>
            </a:r>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Aims, Objective &amp; Proposed System/Solution </a:t>
            </a:r>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Deployment &amp; Algorithm</a:t>
            </a:r>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Future Scope</a:t>
            </a:r>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Video of the Project</a:t>
            </a:r>
            <a:endParaRPr/>
          </a:p>
          <a:p>
            <a:pPr marL="173736" marR="0" lvl="0" indent="-173736" algn="l" rtl="0">
              <a:lnSpc>
                <a:spcPct val="100000"/>
              </a:lnSpc>
              <a:spcBef>
                <a:spcPts val="800"/>
              </a:spcBef>
              <a:spcAft>
                <a:spcPts val="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Conclusion</a:t>
            </a:r>
            <a:endParaRPr/>
          </a:p>
          <a:p>
            <a:pPr marL="173736" marR="0" lvl="0" indent="-173736" algn="l" rtl="0">
              <a:lnSpc>
                <a:spcPct val="100000"/>
              </a:lnSpc>
              <a:spcBef>
                <a:spcPts val="800"/>
              </a:spcBef>
              <a:spcAft>
                <a:spcPts val="800"/>
              </a:spcAft>
              <a:buClr>
                <a:srgbClr val="213163"/>
              </a:buClr>
              <a:buSzPts val="1400"/>
              <a:buFont typeface="Arial"/>
              <a:buChar char="•"/>
            </a:pPr>
            <a:r>
              <a:rPr lang="en-US" sz="1400" b="0" i="0" u="none" strike="noStrike" cap="none">
                <a:solidFill>
                  <a:srgbClr val="000000"/>
                </a:solidFill>
                <a:latin typeface="Arial"/>
                <a:ea typeface="Arial"/>
                <a:cs typeface="Arial"/>
                <a:sym typeface="Arial"/>
              </a:rPr>
              <a:t>Reference</a:t>
            </a:r>
            <a:endParaRPr/>
          </a:p>
        </p:txBody>
      </p:sp>
      <p:pic>
        <p:nvPicPr>
          <p:cNvPr id="3154" name="Google Shape;3154;p14"/>
          <p:cNvPicPr preferRelativeResize="0"/>
          <p:nvPr/>
        </p:nvPicPr>
        <p:blipFill rotWithShape="1">
          <a:blip r:embed="rId3">
            <a:alphaModFix/>
          </a:blip>
          <a:srcRect/>
          <a:stretch/>
        </p:blipFill>
        <p:spPr>
          <a:xfrm>
            <a:off x="5413790" y="1047750"/>
            <a:ext cx="3194940" cy="3194940"/>
          </a:xfrm>
          <a:prstGeom prst="rect">
            <a:avLst/>
          </a:prstGeom>
          <a:noFill/>
          <a:ln>
            <a:noFill/>
          </a:ln>
          <a:effectLst>
            <a:outerShdw blurRad="50800" dist="38100" dir="5400000" algn="t" rotWithShape="0">
              <a:srgbClr val="000000">
                <a:alpha val="40000"/>
              </a:srgbClr>
            </a:outerShdw>
          </a:effectLst>
        </p:spPr>
      </p:pic>
      <p:sp>
        <p:nvSpPr>
          <p:cNvPr id="3155" name="Google Shape;3155;p14"/>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0" name="Google Shape;3160;p15"/>
          <p:cNvSpPr txBox="1">
            <a:spLocks noGrp="1"/>
          </p:cNvSpPr>
          <p:nvPr>
            <p:ph type="body" idx="1"/>
          </p:nvPr>
        </p:nvSpPr>
        <p:spPr>
          <a:xfrm>
            <a:off x="175104" y="871538"/>
            <a:ext cx="5169000" cy="380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a:p>
            <a:pPr marL="0" marR="0" lvl="0" indent="-114300" algn="just" rtl="0">
              <a:lnSpc>
                <a:spcPct val="100000"/>
              </a:lnSpc>
              <a:spcBef>
                <a:spcPts val="60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 Earthquakes are natural disasters with devastating consequences, often causing loss of life and extensive damage to infrastructure.</a:t>
            </a:r>
            <a:endParaRPr/>
          </a:p>
          <a:p>
            <a:pPr marL="0" marR="0" lvl="0" indent="-114300" algn="just" rtl="0">
              <a:lnSpc>
                <a:spcPct val="100000"/>
              </a:lnSpc>
              <a:spcBef>
                <a:spcPts val="60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  The ability to predict earthquakes with accuracy and timeliness is crucial for minimizing their impact and implementing effective disaster management strategies. </a:t>
            </a:r>
            <a:endParaRPr/>
          </a:p>
          <a:p>
            <a:pPr marL="0" marR="0" lvl="0" indent="-114300" algn="just" rtl="0">
              <a:lnSpc>
                <a:spcPct val="100000"/>
              </a:lnSpc>
              <a:spcBef>
                <a:spcPts val="60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In recent years, advancements in technology and data analytics have facilitated the development of sophisticated earthquake prediction systems.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p:txBody>
      </p:sp>
      <p:sp>
        <p:nvSpPr>
          <p:cNvPr id="3161" name="Google Shape;3161;p15"/>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Abstract</a:t>
            </a:r>
            <a:endParaRPr/>
          </a:p>
        </p:txBody>
      </p:sp>
      <p:grpSp>
        <p:nvGrpSpPr>
          <p:cNvPr id="3162" name="Google Shape;3162;p15"/>
          <p:cNvGrpSpPr/>
          <p:nvPr/>
        </p:nvGrpSpPr>
        <p:grpSpPr>
          <a:xfrm>
            <a:off x="4879857" y="950917"/>
            <a:ext cx="3986765" cy="3986765"/>
            <a:chOff x="5001834" y="864388"/>
            <a:chExt cx="3986765" cy="3986765"/>
          </a:xfrm>
        </p:grpSpPr>
        <p:pic>
          <p:nvPicPr>
            <p:cNvPr id="3163" name="Google Shape;3163;p15" descr="A screenshot of a device&#10;&#10;Description automatically generated"/>
            <p:cNvPicPr preferRelativeResize="0"/>
            <p:nvPr/>
          </p:nvPicPr>
          <p:blipFill rotWithShape="1">
            <a:blip r:embed="rId3">
              <a:alphaModFix/>
            </a:blip>
            <a:srcRect/>
            <a:stretch/>
          </p:blipFill>
          <p:spPr>
            <a:xfrm>
              <a:off x="5001834" y="864388"/>
              <a:ext cx="3986765" cy="3986765"/>
            </a:xfrm>
            <a:prstGeom prst="rect">
              <a:avLst/>
            </a:prstGeom>
            <a:noFill/>
            <a:ln>
              <a:noFill/>
            </a:ln>
          </p:spPr>
        </p:pic>
        <p:pic>
          <p:nvPicPr>
            <p:cNvPr id="3164" name="Google Shape;3164;p15" descr="Businessman fist on chin"/>
            <p:cNvPicPr preferRelativeResize="0"/>
            <p:nvPr/>
          </p:nvPicPr>
          <p:blipFill rotWithShape="1">
            <a:blip r:embed="rId4">
              <a:alphaModFix/>
            </a:blip>
            <a:srcRect b="62887"/>
            <a:stretch/>
          </p:blipFill>
          <p:spPr>
            <a:xfrm flipH="1">
              <a:off x="6478944" y="2680677"/>
              <a:ext cx="1647825" cy="2016370"/>
            </a:xfrm>
            <a:prstGeom prst="rect">
              <a:avLst/>
            </a:prstGeom>
            <a:noFill/>
            <a:ln>
              <a:noFill/>
            </a:ln>
          </p:spPr>
        </p:pic>
      </p:grpSp>
      <p:sp>
        <p:nvSpPr>
          <p:cNvPr id="3165" name="Google Shape;3165;p15"/>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69"/>
        <p:cNvGrpSpPr/>
        <p:nvPr/>
      </p:nvGrpSpPr>
      <p:grpSpPr>
        <a:xfrm>
          <a:off x="0" y="0"/>
          <a:ext cx="0" cy="0"/>
          <a:chOff x="0" y="0"/>
          <a:chExt cx="0" cy="0"/>
        </a:xfrm>
      </p:grpSpPr>
      <p:sp>
        <p:nvSpPr>
          <p:cNvPr id="3170" name="Google Shape;3170;p16"/>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p:txBody>
      </p:sp>
      <p:sp>
        <p:nvSpPr>
          <p:cNvPr id="3171" name="Google Shape;3171;p16"/>
          <p:cNvSpPr txBox="1"/>
          <p:nvPr/>
        </p:nvSpPr>
        <p:spPr>
          <a:xfrm>
            <a:off x="134935" y="1059838"/>
            <a:ext cx="4437000" cy="38472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chemeClr val="dk1"/>
              </a:buClr>
              <a:buSzPts val="2800"/>
              <a:buFont typeface="Arial"/>
              <a:buChar char="•"/>
            </a:pPr>
            <a:r>
              <a:rPr lang="en-US" sz="1800" b="0" i="0" u="none" strike="noStrike" cap="none">
                <a:solidFill>
                  <a:srgbClr val="000000"/>
                </a:solidFill>
                <a:latin typeface="Arial"/>
                <a:ea typeface="Arial"/>
                <a:cs typeface="Arial"/>
                <a:sym typeface="Arial"/>
              </a:rPr>
              <a:t>Predicting earthquakes, including their magnitude, is a complex scientific problem that involves seismology, geophysics , and other disciplines.</a:t>
            </a:r>
            <a:endParaRPr/>
          </a:p>
          <a:p>
            <a:pPr marL="342900" marR="0" lvl="0" indent="-342900" algn="just" rtl="0">
              <a:lnSpc>
                <a:spcPct val="100000"/>
              </a:lnSpc>
              <a:spcBef>
                <a:spcPts val="560"/>
              </a:spcBef>
              <a:spcAft>
                <a:spcPts val="0"/>
              </a:spcAft>
              <a:buClr>
                <a:schemeClr val="dk1"/>
              </a:buClr>
              <a:buSzPts val="2800"/>
              <a:buFont typeface="Arial"/>
              <a:buChar char="•"/>
            </a:pPr>
            <a:r>
              <a:rPr lang="en-US" sz="1800" b="0" i="0" u="none" strike="noStrike" cap="none">
                <a:solidFill>
                  <a:srgbClr val="000000"/>
                </a:solidFill>
                <a:latin typeface="Arial"/>
                <a:ea typeface="Arial"/>
                <a:cs typeface="Arial"/>
                <a:sym typeface="Arial"/>
              </a:rPr>
              <a:t> Analyzing  data from seismic sensor, historical patters, and various modelling techniques which typically fall outside the scope of AIML due to lack of  accurate predicting the magnitude of earthquake.</a:t>
            </a:r>
            <a:endParaRPr/>
          </a:p>
          <a:p>
            <a:pPr marL="342900" marR="0" lvl="0" indent="-165100" algn="just" rtl="0">
              <a:lnSpc>
                <a:spcPct val="100000"/>
              </a:lnSpc>
              <a:spcBef>
                <a:spcPts val="560"/>
              </a:spcBef>
              <a:spcAft>
                <a:spcPts val="0"/>
              </a:spcAft>
              <a:buNone/>
            </a:pPr>
            <a:endParaRPr sz="18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
            </a:r>
            <a:br>
              <a:rPr lang="en-US" sz="1800" b="0" i="0" u="none" strike="noStrike" cap="none">
                <a:solidFill>
                  <a:srgbClr val="000000"/>
                </a:solidFill>
                <a:latin typeface="Arial"/>
                <a:ea typeface="Arial"/>
                <a:cs typeface="Arial"/>
                <a:sym typeface="Arial"/>
              </a:rPr>
            </a:br>
            <a:endParaRPr sz="1800" b="0" i="0" u="none" strike="noStrike" cap="none">
              <a:solidFill>
                <a:srgbClr val="000000"/>
              </a:solidFill>
              <a:latin typeface="Arial"/>
              <a:ea typeface="Arial"/>
              <a:cs typeface="Arial"/>
              <a:sym typeface="Arial"/>
            </a:endParaRPr>
          </a:p>
        </p:txBody>
      </p:sp>
      <p:sp>
        <p:nvSpPr>
          <p:cNvPr id="3172" name="Google Shape;3172;p16"/>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Problem Statement</a:t>
            </a:r>
            <a:endParaRPr/>
          </a:p>
        </p:txBody>
      </p:sp>
      <p:grpSp>
        <p:nvGrpSpPr>
          <p:cNvPr id="3173" name="Google Shape;3173;p16"/>
          <p:cNvGrpSpPr/>
          <p:nvPr/>
        </p:nvGrpSpPr>
        <p:grpSpPr>
          <a:xfrm>
            <a:off x="4914745" y="1006278"/>
            <a:ext cx="3773969" cy="3130768"/>
            <a:chOff x="4578211" y="760307"/>
            <a:chExt cx="4510002" cy="3741357"/>
          </a:xfrm>
        </p:grpSpPr>
        <p:pic>
          <p:nvPicPr>
            <p:cNvPr id="3174" name="Google Shape;3174;p16" descr="A purple question mark with gears&#10;&#10;Description automatically generated"/>
            <p:cNvPicPr preferRelativeResize="0"/>
            <p:nvPr/>
          </p:nvPicPr>
          <p:blipFill rotWithShape="1">
            <a:blip r:embed="rId3">
              <a:alphaModFix/>
            </a:blip>
            <a:srcRect l="11107" t="10028" r="10943" b="11565"/>
            <a:stretch/>
          </p:blipFill>
          <p:spPr>
            <a:xfrm>
              <a:off x="5486396" y="760307"/>
              <a:ext cx="3601816" cy="3622889"/>
            </a:xfrm>
            <a:prstGeom prst="rect">
              <a:avLst/>
            </a:prstGeom>
            <a:noFill/>
            <a:ln>
              <a:noFill/>
            </a:ln>
          </p:spPr>
        </p:pic>
        <p:pic>
          <p:nvPicPr>
            <p:cNvPr id="3175" name="Google Shape;3175;p16" descr="Businessman with clipboard"/>
            <p:cNvPicPr preferRelativeResize="0"/>
            <p:nvPr/>
          </p:nvPicPr>
          <p:blipFill rotWithShape="1">
            <a:blip r:embed="rId4">
              <a:alphaModFix/>
            </a:blip>
            <a:srcRect b="60167"/>
            <a:stretch/>
          </p:blipFill>
          <p:spPr>
            <a:xfrm>
              <a:off x="4578211" y="2188308"/>
              <a:ext cx="2340979" cy="2313356"/>
            </a:xfrm>
            <a:prstGeom prst="rect">
              <a:avLst/>
            </a:prstGeom>
            <a:noFill/>
            <a:ln>
              <a:noFill/>
            </a:ln>
          </p:spPr>
        </p:pic>
      </p:grpSp>
      <p:sp>
        <p:nvSpPr>
          <p:cNvPr id="3176" name="Google Shape;3176;p16"/>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17"/>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p:txBody>
      </p:sp>
      <p:sp>
        <p:nvSpPr>
          <p:cNvPr id="3182" name="Google Shape;3182;p17"/>
          <p:cNvSpPr txBox="1"/>
          <p:nvPr/>
        </p:nvSpPr>
        <p:spPr>
          <a:xfrm>
            <a:off x="134935" y="1059838"/>
            <a:ext cx="8589900" cy="73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Aim:  T</a:t>
            </a:r>
            <a:r>
              <a:rPr lang="en-US" sz="1400" b="0" i="0" u="none" strike="noStrike" cap="none">
                <a:solidFill>
                  <a:srgbClr val="000000"/>
                </a:solidFill>
                <a:latin typeface="Arial"/>
                <a:ea typeface="Arial"/>
                <a:cs typeface="Arial"/>
                <a:sym typeface="Arial"/>
              </a:rPr>
              <a:t>he aim of an earthquake prediction system is to leverage scientific knowledge, technological innovation, and interdisciplinary collaboration to enhance society's resilience to earthquakes and mitigate the socio-economic and humanitarian consequences of these natural disasters. </a:t>
            </a:r>
            <a:endParaRPr sz="1400" b="0" i="0" u="none" strike="noStrike" cap="none">
              <a:solidFill>
                <a:srgbClr val="000000"/>
              </a:solidFill>
              <a:latin typeface="Arial"/>
              <a:ea typeface="Arial"/>
              <a:cs typeface="Arial"/>
              <a:sym typeface="Arial"/>
            </a:endParaRPr>
          </a:p>
        </p:txBody>
      </p:sp>
      <p:sp>
        <p:nvSpPr>
          <p:cNvPr id="3183" name="Google Shape;3183;p17"/>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Aim and Objective</a:t>
            </a:r>
            <a:endParaRPr/>
          </a:p>
        </p:txBody>
      </p:sp>
      <p:pic>
        <p:nvPicPr>
          <p:cNvPr id="3184" name="Google Shape;3184;p17" descr="Presentation with checklist with solid fill"/>
          <p:cNvPicPr preferRelativeResize="0"/>
          <p:nvPr/>
        </p:nvPicPr>
        <p:blipFill rotWithShape="1">
          <a:blip r:embed="rId3">
            <a:alphaModFix/>
          </a:blip>
          <a:srcRect l="7518" t="10397" r="9864" b="8879"/>
          <a:stretch/>
        </p:blipFill>
        <p:spPr>
          <a:xfrm>
            <a:off x="3094566" y="1881249"/>
            <a:ext cx="2954867" cy="2887133"/>
          </a:xfrm>
          <a:prstGeom prst="rect">
            <a:avLst/>
          </a:prstGeom>
          <a:noFill/>
          <a:ln>
            <a:noFill/>
          </a:ln>
        </p:spPr>
      </p:pic>
      <p:sp>
        <p:nvSpPr>
          <p:cNvPr id="3185" name="Google Shape;3185;p17"/>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9"/>
        <p:cNvGrpSpPr/>
        <p:nvPr/>
      </p:nvGrpSpPr>
      <p:grpSpPr>
        <a:xfrm>
          <a:off x="0" y="0"/>
          <a:ext cx="0" cy="0"/>
          <a:chOff x="0" y="0"/>
          <a:chExt cx="0" cy="0"/>
        </a:xfrm>
      </p:grpSpPr>
      <p:sp>
        <p:nvSpPr>
          <p:cNvPr id="3190" name="Google Shape;3190;p18"/>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US" sz="1400" b="0" i="0" u="none" strike="noStrike" cap="none">
                <a:solidFill>
                  <a:srgbClr val="000000"/>
                </a:solidFill>
                <a:latin typeface="Arial"/>
                <a:ea typeface="Arial"/>
                <a:cs typeface="Arial"/>
                <a:sym typeface="Arial"/>
              </a:rPr>
              <a:t> </a:t>
            </a:r>
            <a:endParaRPr/>
          </a:p>
          <a:p>
            <a:pPr marL="0" marR="0" lvl="0" indent="-88900" algn="just" rtl="0">
              <a:lnSpc>
                <a:spcPct val="100000"/>
              </a:lnSpc>
              <a:spcBef>
                <a:spcPts val="60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The  goal  is  to  develop  a  machine  learning  model  for  Earth  Quake Prediction,  to  potentially  replace  the  updatable  supervised  machine  learning classification  models  by  predicting  results  in  the  form  of  best  accuracy  by comparing supervised algorithm. </a:t>
            </a:r>
            <a:endParaRPr/>
          </a:p>
          <a:p>
            <a:pPr marL="0" marR="0" lvl="0" indent="0" algn="l" rtl="0">
              <a:lnSpc>
                <a:spcPct val="100000"/>
              </a:lnSpc>
              <a:spcBef>
                <a:spcPts val="600"/>
              </a:spcBef>
              <a:spcAft>
                <a:spcPts val="0"/>
              </a:spcAft>
              <a:buNone/>
            </a:pP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a:ea typeface="Arial"/>
              <a:cs typeface="Arial"/>
              <a:sym typeface="Arial"/>
            </a:endParaRPr>
          </a:p>
        </p:txBody>
      </p:sp>
      <p:sp>
        <p:nvSpPr>
          <p:cNvPr id="3191" name="Google Shape;3191;p18"/>
          <p:cNvSpPr txBox="1"/>
          <p:nvPr/>
        </p:nvSpPr>
        <p:spPr>
          <a:xfrm>
            <a:off x="134935" y="1059837"/>
            <a:ext cx="8650800" cy="625800"/>
          </a:xfrm>
          <a:prstGeom prst="rect">
            <a:avLst/>
          </a:prstGeom>
          <a:noFill/>
          <a:ln>
            <a:noFill/>
          </a:ln>
        </p:spPr>
        <p:txBody>
          <a:bodyPr spcFirstLastPara="1" wrap="square" lIns="91425" tIns="45700" rIns="91425" bIns="45700" anchor="t" anchorCtr="0">
            <a:spAutoFit/>
          </a:bodyPr>
          <a:lstStyle/>
          <a:p>
            <a:pPr marL="173736" marR="0" lvl="0" indent="-173736"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a:p>
            <a:pPr marL="173736" marR="0" lvl="0" indent="-84836" algn="l" rtl="0">
              <a:lnSpc>
                <a:spcPct val="100000"/>
              </a:lnSpc>
              <a:spcBef>
                <a:spcPts val="8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2" name="Google Shape;3192;p18"/>
          <p:cNvSpPr txBox="1"/>
          <p:nvPr/>
        </p:nvSpPr>
        <p:spPr>
          <a:xfrm>
            <a:off x="134935" y="574406"/>
            <a:ext cx="4437000" cy="4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Objectives</a:t>
            </a:r>
            <a:endParaRPr/>
          </a:p>
        </p:txBody>
      </p:sp>
      <p:sp>
        <p:nvSpPr>
          <p:cNvPr id="3193" name="Google Shape;3193;p18"/>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8"/>
        <p:cNvGrpSpPr/>
        <p:nvPr/>
      </p:nvGrpSpPr>
      <p:grpSpPr>
        <a:xfrm>
          <a:off x="0" y="0"/>
          <a:ext cx="0" cy="0"/>
          <a:chOff x="0" y="0"/>
          <a:chExt cx="0" cy="0"/>
        </a:xfrm>
      </p:grpSpPr>
      <p:sp>
        <p:nvSpPr>
          <p:cNvPr id="3199" name="Google Shape;3199;p19"/>
          <p:cNvSpPr txBox="1"/>
          <p:nvPr/>
        </p:nvSpPr>
        <p:spPr>
          <a:xfrm>
            <a:off x="123208" y="573002"/>
            <a:ext cx="5108100" cy="425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600" b="1" i="0" u="none" strike="noStrike" cap="none">
              <a:solidFill>
                <a:srgbClr val="213163"/>
              </a:solidFill>
              <a:latin typeface="Arial"/>
              <a:ea typeface="Arial"/>
              <a:cs typeface="Arial"/>
              <a:sym typeface="Arial"/>
            </a:endParaRPr>
          </a:p>
        </p:txBody>
      </p:sp>
      <p:sp>
        <p:nvSpPr>
          <p:cNvPr id="3200" name="Google Shape;3200;p19"/>
          <p:cNvSpPr txBox="1"/>
          <p:nvPr/>
        </p:nvSpPr>
        <p:spPr>
          <a:xfrm>
            <a:off x="185737" y="1061211"/>
            <a:ext cx="4386300" cy="502800"/>
          </a:xfrm>
          <a:prstGeom prst="rect">
            <a:avLst/>
          </a:prstGeom>
          <a:noFill/>
          <a:ln>
            <a:noFill/>
          </a:ln>
        </p:spPr>
        <p:txBody>
          <a:bodyPr spcFirstLastPara="1" wrap="square" lIns="91425" tIns="91425" rIns="91425" bIns="91425" anchor="t" anchorCtr="0">
            <a:spAutoFit/>
          </a:bodyPr>
          <a:lstStyle/>
          <a:p>
            <a:pPr marL="173736" marR="0" lvl="0" indent="-84836" algn="l" rtl="0">
              <a:lnSpc>
                <a:spcPct val="100000"/>
              </a:lnSpc>
              <a:spcBef>
                <a:spcPts val="0"/>
              </a:spcBef>
              <a:spcAft>
                <a:spcPts val="80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01" name="Google Shape;3201;p19"/>
          <p:cNvGrpSpPr/>
          <p:nvPr/>
        </p:nvGrpSpPr>
        <p:grpSpPr>
          <a:xfrm>
            <a:off x="5264526" y="1047750"/>
            <a:ext cx="3422806" cy="2277722"/>
            <a:chOff x="5586259" y="1047750"/>
            <a:chExt cx="3422806" cy="2277722"/>
          </a:xfrm>
        </p:grpSpPr>
        <p:pic>
          <p:nvPicPr>
            <p:cNvPr id="3202" name="Google Shape;3202;p19" descr="How to Write the Perfect Web Design Proposal - Bidsketch"/>
            <p:cNvPicPr preferRelativeResize="0"/>
            <p:nvPr/>
          </p:nvPicPr>
          <p:blipFill rotWithShape="1">
            <a:blip r:embed="rId3">
              <a:alphaModFix/>
            </a:blip>
            <a:srcRect/>
            <a:stretch/>
          </p:blipFill>
          <p:spPr>
            <a:xfrm>
              <a:off x="5586259" y="1047750"/>
              <a:ext cx="3422805" cy="2277722"/>
            </a:xfrm>
            <a:prstGeom prst="rect">
              <a:avLst/>
            </a:prstGeom>
            <a:noFill/>
            <a:ln>
              <a:noFill/>
            </a:ln>
          </p:spPr>
        </p:pic>
        <p:cxnSp>
          <p:nvCxnSpPr>
            <p:cNvPr id="3203" name="Google Shape;3203;p19"/>
            <p:cNvCxnSpPr/>
            <p:nvPr/>
          </p:nvCxnSpPr>
          <p:spPr>
            <a:xfrm>
              <a:off x="5586259" y="1310640"/>
              <a:ext cx="0" cy="1767900"/>
            </a:xfrm>
            <a:prstGeom prst="straightConnector1">
              <a:avLst/>
            </a:prstGeom>
            <a:noFill/>
            <a:ln w="9525" cap="flat" cmpd="sng">
              <a:solidFill>
                <a:srgbClr val="FDA739"/>
              </a:solidFill>
              <a:prstDash val="solid"/>
              <a:round/>
              <a:headEnd type="none" w="sm" len="sm"/>
              <a:tailEnd type="none" w="sm" len="sm"/>
            </a:ln>
          </p:spPr>
        </p:cxnSp>
        <p:cxnSp>
          <p:nvCxnSpPr>
            <p:cNvPr id="3204" name="Google Shape;3204;p19"/>
            <p:cNvCxnSpPr/>
            <p:nvPr/>
          </p:nvCxnSpPr>
          <p:spPr>
            <a:xfrm>
              <a:off x="9009065" y="1310640"/>
              <a:ext cx="0" cy="1767900"/>
            </a:xfrm>
            <a:prstGeom prst="straightConnector1">
              <a:avLst/>
            </a:prstGeom>
            <a:noFill/>
            <a:ln w="9525" cap="flat" cmpd="sng">
              <a:solidFill>
                <a:srgbClr val="FDA739"/>
              </a:solidFill>
              <a:prstDash val="solid"/>
              <a:round/>
              <a:headEnd type="none" w="sm" len="sm"/>
              <a:tailEnd type="none" w="sm" len="sm"/>
            </a:ln>
          </p:spPr>
        </p:cxnSp>
      </p:grpSp>
      <p:sp>
        <p:nvSpPr>
          <p:cNvPr id="3205" name="Google Shape;3205;p19"/>
          <p:cNvSpPr/>
          <p:nvPr/>
        </p:nvSpPr>
        <p:spPr>
          <a:xfrm>
            <a:off x="478465" y="869218"/>
            <a:ext cx="4572000" cy="40329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90000"/>
              </a:lnSpc>
              <a:spcBef>
                <a:spcPts val="0"/>
              </a:spcBef>
              <a:spcAft>
                <a:spcPts val="0"/>
              </a:spcAft>
              <a:buNone/>
            </a:pPr>
            <a:r>
              <a:rPr lang="en-US" sz="1200" b="1" i="0" u="none" strike="noStrike" cap="none">
                <a:solidFill>
                  <a:srgbClr val="000000"/>
                </a:solidFill>
                <a:latin typeface="Arial"/>
                <a:ea typeface="Arial"/>
                <a:cs typeface="Arial"/>
                <a:sym typeface="Arial"/>
              </a:rPr>
              <a:t>PROPOSED SYSTEM</a:t>
            </a:r>
            <a:endParaRPr sz="1200" b="1" i="0" u="none" strike="noStrike" cap="none">
              <a:solidFill>
                <a:srgbClr val="000000"/>
              </a:solidFill>
              <a:latin typeface="Arial"/>
              <a:ea typeface="Arial"/>
              <a:cs typeface="Arial"/>
              <a:sym typeface="Arial"/>
            </a:endParaRPr>
          </a:p>
          <a:p>
            <a:pPr marL="342900" marR="0" lvl="0" indent="-225425" algn="just" rtl="0">
              <a:lnSpc>
                <a:spcPct val="90000"/>
              </a:lnSpc>
              <a:spcBef>
                <a:spcPts val="0"/>
              </a:spcBef>
              <a:spcAft>
                <a:spcPts val="0"/>
              </a:spcAft>
              <a:buClr>
                <a:schemeClr val="dk1"/>
              </a:buClr>
              <a:buSzPts val="1850"/>
              <a:buFont typeface="Arial"/>
              <a:buNone/>
            </a:pPr>
            <a:endParaRPr sz="1200" b="0" i="0" u="none" strike="noStrike" cap="none">
              <a:solidFill>
                <a:srgbClr val="000000"/>
              </a:solidFill>
              <a:latin typeface="Arial"/>
              <a:ea typeface="Arial"/>
              <a:cs typeface="Arial"/>
              <a:sym typeface="Arial"/>
            </a:endParaRPr>
          </a:p>
          <a:p>
            <a:pPr marL="342900" marR="0" lvl="0" indent="-342900" algn="just" rtl="0">
              <a:lnSpc>
                <a:spcPct val="90000"/>
              </a:lnSpc>
              <a:spcBef>
                <a:spcPts val="0"/>
              </a:spcBef>
              <a:spcAft>
                <a:spcPts val="0"/>
              </a:spcAft>
              <a:buClr>
                <a:schemeClr val="dk1"/>
              </a:buClr>
              <a:buSzPts val="1850"/>
              <a:buFont typeface="Arial"/>
              <a:buChar char="•"/>
            </a:pPr>
            <a:r>
              <a:rPr lang="en-US" sz="1200" b="0" i="0" u="none" strike="noStrike" cap="none">
                <a:solidFill>
                  <a:srgbClr val="000000"/>
                </a:solidFill>
                <a:latin typeface="Arial"/>
                <a:ea typeface="Arial"/>
                <a:cs typeface="Arial"/>
                <a:sym typeface="Arial"/>
              </a:rPr>
              <a:t>For predicting the magnitude of an earthquake when it’s not known, regression  algorithms are typically used in earthquake prediction  systems.</a:t>
            </a:r>
            <a:endParaRPr/>
          </a:p>
          <a:p>
            <a:pPr marL="342900" marR="0" lvl="0" indent="-342900" algn="just" rtl="0">
              <a:lnSpc>
                <a:spcPct val="90000"/>
              </a:lnSpc>
              <a:spcBef>
                <a:spcPts val="370"/>
              </a:spcBef>
              <a:spcAft>
                <a:spcPts val="0"/>
              </a:spcAft>
              <a:buClr>
                <a:schemeClr val="dk1"/>
              </a:buClr>
              <a:buSzPts val="1850"/>
              <a:buFont typeface="Arial"/>
              <a:buChar char="•"/>
            </a:pPr>
            <a:r>
              <a:rPr lang="en-US" sz="1200" b="0" i="0" u="none" strike="noStrike" cap="none">
                <a:solidFill>
                  <a:srgbClr val="000000"/>
                </a:solidFill>
                <a:latin typeface="Arial"/>
                <a:ea typeface="Arial"/>
                <a:cs typeface="Arial"/>
                <a:sym typeface="Arial"/>
              </a:rPr>
              <a:t>Linear regression: This is one of the simplest regression algorithms, which fits a linear relationship between the input features and the target variable (earthquake magnitude in this case).</a:t>
            </a:r>
            <a:endParaRPr/>
          </a:p>
          <a:p>
            <a:pPr marL="342900" marR="0" lvl="0" indent="-342900" algn="just" rtl="0">
              <a:lnSpc>
                <a:spcPct val="90000"/>
              </a:lnSpc>
              <a:spcBef>
                <a:spcPts val="370"/>
              </a:spcBef>
              <a:spcAft>
                <a:spcPts val="0"/>
              </a:spcAft>
              <a:buClr>
                <a:schemeClr val="dk1"/>
              </a:buClr>
              <a:buSzPts val="1850"/>
              <a:buFont typeface="Arial"/>
              <a:buChar char="•"/>
            </a:pPr>
            <a:r>
              <a:rPr lang="en-US" sz="1200" b="0" i="0" u="none" strike="noStrike" cap="none">
                <a:solidFill>
                  <a:srgbClr val="000000"/>
                </a:solidFill>
                <a:latin typeface="Arial"/>
                <a:ea typeface="Arial"/>
                <a:cs typeface="Arial"/>
                <a:sym typeface="Arial"/>
              </a:rPr>
              <a:t>They  analyze and historical earthquake magnitudes to estimate the magnitude of an impending earthquake</a:t>
            </a:r>
            <a:endParaRPr/>
          </a:p>
          <a:p>
            <a:pPr marL="342900" marR="0" lvl="0" indent="-342900" algn="just" rtl="0">
              <a:lnSpc>
                <a:spcPct val="90000"/>
              </a:lnSpc>
              <a:spcBef>
                <a:spcPts val="370"/>
              </a:spcBef>
              <a:spcAft>
                <a:spcPts val="0"/>
              </a:spcAft>
              <a:buClr>
                <a:schemeClr val="dk1"/>
              </a:buClr>
              <a:buSzPts val="1850"/>
              <a:buFont typeface="Arial"/>
              <a:buChar char="•"/>
            </a:pPr>
            <a:r>
              <a:rPr lang="en-US" sz="1200" b="0" i="0" u="none" strike="noStrike" cap="none">
                <a:solidFill>
                  <a:srgbClr val="000000"/>
                </a:solidFill>
                <a:latin typeface="Arial"/>
                <a:ea typeface="Arial"/>
                <a:cs typeface="Arial"/>
                <a:sym typeface="Arial"/>
              </a:rPr>
              <a:t>Development of a prediction model utilizing  Artificial Neural Networks  (ANN) to forecast the magnitude and depth of earthquake based on historical data.</a:t>
            </a:r>
            <a:endParaRPr/>
          </a:p>
          <a:p>
            <a:pPr marL="342900" marR="0" lvl="0" indent="-342900" algn="just" rtl="0">
              <a:lnSpc>
                <a:spcPct val="90000"/>
              </a:lnSpc>
              <a:spcBef>
                <a:spcPts val="370"/>
              </a:spcBef>
              <a:spcAft>
                <a:spcPts val="0"/>
              </a:spcAft>
              <a:buClr>
                <a:schemeClr val="dk1"/>
              </a:buClr>
              <a:buSzPts val="1850"/>
              <a:buFont typeface="Arial"/>
              <a:buChar char="•"/>
            </a:pPr>
            <a:r>
              <a:rPr lang="en-US" sz="1200" b="0" i="0" u="none" strike="noStrike" cap="none">
                <a:solidFill>
                  <a:srgbClr val="000000"/>
                </a:solidFill>
                <a:latin typeface="Arial"/>
                <a:ea typeface="Arial"/>
                <a:cs typeface="Arial"/>
                <a:sym typeface="Arial"/>
              </a:rPr>
              <a:t>Utilization of a dataset containing various earthquake parameter fields for training the ANN model enabling it to predict earthquake characteristics at specific latitude and longitude coordinates.</a:t>
            </a:r>
            <a:endParaRPr/>
          </a:p>
          <a:p>
            <a:pPr marL="342900" marR="0" lvl="0" indent="-342900" algn="just" rtl="0">
              <a:lnSpc>
                <a:spcPct val="90000"/>
              </a:lnSpc>
              <a:spcBef>
                <a:spcPts val="370"/>
              </a:spcBef>
              <a:spcAft>
                <a:spcPts val="0"/>
              </a:spcAft>
              <a:buClr>
                <a:schemeClr val="dk1"/>
              </a:buClr>
              <a:buSzPts val="1850"/>
              <a:buFont typeface="Arial"/>
              <a:buChar char="•"/>
            </a:pPr>
            <a:r>
              <a:rPr lang="en-US" sz="1200" b="0" i="0" u="none" strike="noStrike" cap="none">
                <a:solidFill>
                  <a:srgbClr val="000000"/>
                </a:solidFill>
                <a:latin typeface="Arial"/>
                <a:ea typeface="Arial"/>
                <a:cs typeface="Arial"/>
                <a:sym typeface="Arial"/>
              </a:rPr>
              <a:t>Achievement of a accuracy rate in predicting earthquake magnitude and depth at given  locations, showcasing the effectiveness of the proposed model in earthquake forecasting</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206" name="Google Shape;3206;p19"/>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0"/>
        <p:cNvGrpSpPr/>
        <p:nvPr/>
      </p:nvGrpSpPr>
      <p:grpSpPr>
        <a:xfrm>
          <a:off x="0" y="0"/>
          <a:ext cx="0" cy="0"/>
          <a:chOff x="0" y="0"/>
          <a:chExt cx="0" cy="0"/>
        </a:xfrm>
      </p:grpSpPr>
      <p:sp>
        <p:nvSpPr>
          <p:cNvPr id="3211" name="Google Shape;3211;p20"/>
          <p:cNvSpPr txBox="1">
            <a:spLocks noGrp="1"/>
          </p:cNvSpPr>
          <p:nvPr>
            <p:ph type="title"/>
          </p:nvPr>
        </p:nvSpPr>
        <p:spPr>
          <a:xfrm>
            <a:off x="233916" y="489098"/>
            <a:ext cx="8281200" cy="638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b="1"/>
              <a:t>   ALGORITHM:</a:t>
            </a:r>
            <a:endParaRPr b="1"/>
          </a:p>
        </p:txBody>
      </p:sp>
      <p:sp>
        <p:nvSpPr>
          <p:cNvPr id="3212" name="Google Shape;3212;p20"/>
          <p:cNvSpPr txBox="1">
            <a:spLocks noGrp="1"/>
          </p:cNvSpPr>
          <p:nvPr>
            <p:ph type="subTitle" idx="1"/>
          </p:nvPr>
        </p:nvSpPr>
        <p:spPr>
          <a:xfrm>
            <a:off x="457110" y="978195"/>
            <a:ext cx="8229300" cy="3763800"/>
          </a:xfrm>
          <a:prstGeom prst="rect">
            <a:avLst/>
          </a:prstGeom>
          <a:noFill/>
          <a:ln>
            <a:noFill/>
          </a:ln>
        </p:spPr>
        <p:txBody>
          <a:bodyPr spcFirstLastPara="1" wrap="square" lIns="0" tIns="0" rIns="0" bIns="0" anchor="ctr" anchorCtr="0">
            <a:noAutofit/>
          </a:bodyPr>
          <a:lstStyle/>
          <a:p>
            <a:pPr marL="342900" marR="0" lvl="0" indent="0" algn="just"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Random Forest Regression:</a:t>
            </a:r>
            <a:endParaRPr/>
          </a:p>
          <a:p>
            <a:pPr marL="342900" marR="0" lvl="0" indent="-342900" algn="just" rtl="0">
              <a:lnSpc>
                <a:spcPct val="100000"/>
              </a:lnSpc>
              <a:spcBef>
                <a:spcPts val="0"/>
              </a:spcBef>
              <a:spcAft>
                <a:spcPts val="0"/>
              </a:spcAft>
              <a:buClr>
                <a:srgbClr val="000000"/>
              </a:buClr>
              <a:buSzPts val="2000"/>
              <a:buFont typeface="Arial"/>
              <a:buChar char="•"/>
            </a:pPr>
            <a:r>
              <a:rPr lang="en-US" sz="1400" b="0" i="0" u="none" strike="noStrike" cap="none">
                <a:solidFill>
                  <a:srgbClr val="000000"/>
                </a:solidFill>
                <a:latin typeface="Arial"/>
                <a:ea typeface="Arial"/>
                <a:cs typeface="Arial"/>
                <a:sym typeface="Arial"/>
              </a:rPr>
              <a:t>In a random forest regression for predicting the magnitude of earthquake,the algorithm typically used in based on decision trees.</a:t>
            </a:r>
            <a:endParaRPr/>
          </a:p>
          <a:p>
            <a:pPr marL="342900" marR="0" lvl="0" indent="-342900" algn="just" rtl="0">
              <a:lnSpc>
                <a:spcPct val="100000"/>
              </a:lnSpc>
              <a:spcBef>
                <a:spcPts val="0"/>
              </a:spcBef>
              <a:spcAft>
                <a:spcPts val="0"/>
              </a:spcAft>
              <a:buClr>
                <a:srgbClr val="000000"/>
              </a:buClr>
              <a:buSzPts val="2000"/>
              <a:buFont typeface="Arial"/>
              <a:buChar char="•"/>
            </a:pPr>
            <a:r>
              <a:rPr lang="en-US" sz="1400" b="0" i="0" u="none" strike="noStrike" cap="none">
                <a:solidFill>
                  <a:srgbClr val="000000"/>
                </a:solidFill>
                <a:latin typeface="Arial"/>
                <a:ea typeface="Arial"/>
                <a:cs typeface="Arial"/>
                <a:sym typeface="Arial"/>
              </a:rPr>
              <a:t>This ensemble approach helps to improve the accuracy and generalization of the model.</a:t>
            </a:r>
            <a:endParaRPr/>
          </a:p>
          <a:p>
            <a:pPr marL="342900" marR="0" lvl="0" indent="-342900" algn="just" rtl="0">
              <a:lnSpc>
                <a:spcPct val="100000"/>
              </a:lnSpc>
              <a:spcBef>
                <a:spcPts val="0"/>
              </a:spcBef>
              <a:spcAft>
                <a:spcPts val="0"/>
              </a:spcAft>
              <a:buClr>
                <a:srgbClr val="000000"/>
              </a:buClr>
              <a:buSzPts val="2000"/>
              <a:buFont typeface="Arial"/>
              <a:buChar char="•"/>
            </a:pPr>
            <a:r>
              <a:rPr lang="en-US" sz="1400" b="0" i="0" u="none" strike="noStrike" cap="none">
                <a:solidFill>
                  <a:srgbClr val="000000"/>
                </a:solidFill>
                <a:latin typeface="Arial"/>
                <a:ea typeface="Arial"/>
                <a:cs typeface="Arial"/>
                <a:sym typeface="Arial"/>
              </a:rPr>
              <a:t>Data Collection and Preprocessing: Preprocess the data by handling missing values, scaling features, and encoding categorical variables if necessary.</a:t>
            </a:r>
            <a:endParaRPr/>
          </a:p>
          <a:p>
            <a:pPr marL="342900" marR="0" lvl="0" indent="-342900" algn="just" rtl="0">
              <a:lnSpc>
                <a:spcPct val="100000"/>
              </a:lnSpc>
              <a:spcBef>
                <a:spcPts val="400"/>
              </a:spcBef>
              <a:spcAft>
                <a:spcPts val="0"/>
              </a:spcAft>
              <a:buClr>
                <a:schemeClr val="dk1"/>
              </a:buClr>
              <a:buSzPts val="2000"/>
              <a:buFont typeface="Arial"/>
              <a:buChar char="•"/>
            </a:pPr>
            <a:r>
              <a:rPr lang="en-US" sz="1400" b="0" i="0" u="none" strike="noStrike" cap="none">
                <a:solidFill>
                  <a:srgbClr val="000000"/>
                </a:solidFill>
                <a:latin typeface="Arial"/>
                <a:ea typeface="Arial"/>
                <a:cs typeface="Arial"/>
                <a:sym typeface="Arial"/>
              </a:rPr>
              <a:t>Feature Selection and Engineering: Extract additional features if needed and perform feature engineering to enhance the predictive power of the model.</a:t>
            </a:r>
            <a:endParaRPr/>
          </a:p>
          <a:p>
            <a:pPr marL="342900" marR="0" lvl="0" indent="-342900" algn="just" rtl="0">
              <a:lnSpc>
                <a:spcPct val="100000"/>
              </a:lnSpc>
              <a:spcBef>
                <a:spcPts val="400"/>
              </a:spcBef>
              <a:spcAft>
                <a:spcPts val="0"/>
              </a:spcAft>
              <a:buClr>
                <a:schemeClr val="dk1"/>
              </a:buClr>
              <a:buSzPts val="2000"/>
              <a:buFont typeface="Arial"/>
              <a:buChar char="•"/>
            </a:pPr>
            <a:r>
              <a:rPr lang="en-US" sz="1400" b="0" i="0" u="none" strike="noStrike" cap="none">
                <a:solidFill>
                  <a:srgbClr val="000000"/>
                </a:solidFill>
                <a:latin typeface="Arial"/>
                <a:ea typeface="Arial"/>
                <a:cs typeface="Arial"/>
                <a:sym typeface="Arial"/>
              </a:rPr>
              <a:t>Model Training: Train a Random Forest Regression model using the training data. Random Forest combines multiple decision trees, each trained on a random subset of the data and features, to make predictions..</a:t>
            </a:r>
            <a:endParaRPr/>
          </a:p>
          <a:p>
            <a:pPr marL="342900" marR="0" lvl="0" indent="-342900" algn="just" rtl="0">
              <a:lnSpc>
                <a:spcPct val="100000"/>
              </a:lnSpc>
              <a:spcBef>
                <a:spcPts val="400"/>
              </a:spcBef>
              <a:spcAft>
                <a:spcPts val="0"/>
              </a:spcAft>
              <a:buClr>
                <a:schemeClr val="dk1"/>
              </a:buClr>
              <a:buSzPts val="2000"/>
              <a:buFont typeface="Arial"/>
              <a:buChar char="•"/>
            </a:pPr>
            <a:r>
              <a:rPr lang="en-US" sz="1400" b="0" i="0" u="none" strike="noStrike" cap="none">
                <a:solidFill>
                  <a:srgbClr val="000000"/>
                </a:solidFill>
                <a:latin typeface="Arial"/>
                <a:ea typeface="Arial"/>
                <a:cs typeface="Arial"/>
                <a:sym typeface="Arial"/>
              </a:rPr>
              <a:t>Model Evaluation: Evaluate the trained model using the testing data. Utilize regression metrics such as Mean Squared Error (MSE), Root Mean Squared Error (RMSE), Mean Absolute Error (MAE), and R-squared to assess the model's performance</a:t>
            </a:r>
            <a:r>
              <a:rPr lang="en-US" sz="105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13" name="Google Shape;3213;p20"/>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21"/>
          <p:cNvSpPr txBox="1"/>
          <p:nvPr/>
        </p:nvSpPr>
        <p:spPr>
          <a:xfrm>
            <a:off x="123209"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a:ea typeface="Arial"/>
                <a:cs typeface="Arial"/>
                <a:sym typeface="Arial"/>
              </a:rPr>
              <a:t>DEPLOYMENT</a:t>
            </a:r>
            <a:endParaRPr sz="1600" b="1" i="0" u="none" strike="noStrike" cap="none">
              <a:solidFill>
                <a:srgbClr val="213163"/>
              </a:solidFill>
              <a:latin typeface="Arial"/>
              <a:ea typeface="Arial"/>
              <a:cs typeface="Arial"/>
              <a:sym typeface="Arial"/>
            </a:endParaRPr>
          </a:p>
        </p:txBody>
      </p:sp>
      <p:sp>
        <p:nvSpPr>
          <p:cNvPr id="3220" name="Google Shape;3220;p21"/>
          <p:cNvSpPr txBox="1"/>
          <p:nvPr/>
        </p:nvSpPr>
        <p:spPr>
          <a:xfrm>
            <a:off x="132396" y="1061211"/>
            <a:ext cx="8703300" cy="3642000"/>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chemeClr val="dk1"/>
              </a:buClr>
              <a:buSzPts val="2000"/>
              <a:buFont typeface="Arial"/>
              <a:buChar char="•"/>
            </a:pPr>
            <a:r>
              <a:rPr lang="en-US" sz="1600" b="0" i="0" u="none" strike="noStrike" cap="none">
                <a:solidFill>
                  <a:srgbClr val="000000"/>
                </a:solidFill>
                <a:latin typeface="Arial"/>
                <a:ea typeface="Arial"/>
                <a:cs typeface="Arial"/>
                <a:sym typeface="Arial"/>
              </a:rPr>
              <a:t>Train your earthquake magnitude prediction model using historical seismic data . Evaluate the models performance using appropriate matrics such as mean absolute error (MAE), mean squared error (MSE), or root mean squared error (RMSE) on a validation data </a:t>
            </a:r>
            <a:endParaRPr/>
          </a:p>
          <a:p>
            <a:pPr marL="342900" marR="0" lvl="0" indent="-342900" algn="just" rtl="0">
              <a:lnSpc>
                <a:spcPct val="100000"/>
              </a:lnSpc>
              <a:spcBef>
                <a:spcPts val="400"/>
              </a:spcBef>
              <a:spcAft>
                <a:spcPts val="0"/>
              </a:spcAft>
              <a:buClr>
                <a:schemeClr val="dk1"/>
              </a:buClr>
              <a:buSzPts val="2000"/>
              <a:buFont typeface="Arial"/>
              <a:buChar char="•"/>
            </a:pPr>
            <a:r>
              <a:rPr lang="en-US" sz="1600" b="0" i="0" u="none" strike="noStrike" cap="none">
                <a:solidFill>
                  <a:srgbClr val="000000"/>
                </a:solidFill>
                <a:latin typeface="Arial"/>
                <a:ea typeface="Arial"/>
                <a:cs typeface="Arial"/>
                <a:sym typeface="Arial"/>
              </a:rPr>
              <a:t>Serialize the trained model into a format that can be easily deployed and used in production environments.</a:t>
            </a:r>
            <a:endParaRPr/>
          </a:p>
          <a:p>
            <a:pPr marL="342900" marR="0" lvl="0" indent="-342900" algn="just" rtl="0">
              <a:lnSpc>
                <a:spcPct val="100000"/>
              </a:lnSpc>
              <a:spcBef>
                <a:spcPts val="400"/>
              </a:spcBef>
              <a:spcAft>
                <a:spcPts val="0"/>
              </a:spcAft>
              <a:buClr>
                <a:schemeClr val="dk1"/>
              </a:buClr>
              <a:buSzPts val="2000"/>
              <a:buFont typeface="Arial"/>
              <a:buChar char="•"/>
            </a:pPr>
            <a:r>
              <a:rPr lang="en-US" sz="1600" b="0" i="0" u="none" strike="noStrike" cap="none">
                <a:solidFill>
                  <a:srgbClr val="000000"/>
                </a:solidFill>
                <a:latin typeface="Arial"/>
                <a:ea typeface="Arial"/>
                <a:cs typeface="Arial"/>
                <a:sym typeface="Arial"/>
              </a:rPr>
              <a:t>Create an application programming interface (API) that exposes endpoints for receiving input data and returning earthquake magnitude predictions.</a:t>
            </a:r>
            <a:endParaRPr/>
          </a:p>
          <a:p>
            <a:pPr marL="342900" marR="0" lvl="0" indent="-342900" algn="just" rtl="0">
              <a:lnSpc>
                <a:spcPct val="100000"/>
              </a:lnSpc>
              <a:spcBef>
                <a:spcPts val="400"/>
              </a:spcBef>
              <a:spcAft>
                <a:spcPts val="0"/>
              </a:spcAft>
              <a:buClr>
                <a:schemeClr val="dk1"/>
              </a:buClr>
              <a:buSzPts val="2000"/>
              <a:buFont typeface="Arial"/>
              <a:buChar char="•"/>
            </a:pPr>
            <a:r>
              <a:rPr lang="en-US" sz="1600" b="0" i="0" u="none" strike="noStrike" cap="none">
                <a:solidFill>
                  <a:srgbClr val="000000"/>
                </a:solidFill>
                <a:latin typeface="Arial"/>
                <a:ea typeface="Arial"/>
                <a:cs typeface="Arial"/>
                <a:sym typeface="Arial"/>
              </a:rPr>
              <a:t>Optimize your deployment infrastructure for scalability and performance to handle varying loads of incoming prediction requests.</a:t>
            </a:r>
            <a:endParaRPr/>
          </a:p>
          <a:p>
            <a:pPr marL="342900" marR="0" lvl="0" indent="-342900" algn="just" rtl="0">
              <a:lnSpc>
                <a:spcPct val="100000"/>
              </a:lnSpc>
              <a:spcBef>
                <a:spcPts val="400"/>
              </a:spcBef>
              <a:spcAft>
                <a:spcPts val="0"/>
              </a:spcAft>
              <a:buClr>
                <a:schemeClr val="dk1"/>
              </a:buClr>
              <a:buSzPts val="2000"/>
              <a:buFont typeface="Arial"/>
              <a:buChar char="•"/>
            </a:pPr>
            <a:r>
              <a:rPr lang="en-US" sz="1600" b="0" i="0" u="none" strike="noStrike" cap="none">
                <a:solidFill>
                  <a:srgbClr val="000000"/>
                </a:solidFill>
                <a:latin typeface="Arial"/>
                <a:ea typeface="Arial"/>
                <a:cs typeface="Arial"/>
                <a:sym typeface="Arial"/>
              </a:rPr>
              <a:t>Consider using cloud services like AWS, Google cloud, or Azure for scalable and reliable infrastructure.</a:t>
            </a:r>
            <a:endParaRPr/>
          </a:p>
          <a:p>
            <a:pPr marL="342900" marR="0" lvl="0" indent="-342900" algn="just" rtl="0">
              <a:lnSpc>
                <a:spcPct val="100000"/>
              </a:lnSpc>
              <a:spcBef>
                <a:spcPts val="400"/>
              </a:spcBef>
              <a:spcAft>
                <a:spcPts val="0"/>
              </a:spcAft>
              <a:buClr>
                <a:schemeClr val="dk1"/>
              </a:buClr>
              <a:buSzPts val="2000"/>
              <a:buFont typeface="Arial"/>
              <a:buChar char="•"/>
            </a:pPr>
            <a:r>
              <a:rPr lang="en-US" sz="1600" b="0" i="0" u="none" strike="noStrike" cap="none">
                <a:solidFill>
                  <a:srgbClr val="000000"/>
                </a:solidFill>
                <a:latin typeface="Arial"/>
                <a:ea typeface="Arial"/>
                <a:cs typeface="Arial"/>
                <a:sym typeface="Arial"/>
              </a:rPr>
              <a:t>Implement caching mechanism and load balancers to distribute incoming requests efficiently.   </a:t>
            </a:r>
            <a:endParaRPr sz="1600" b="0" i="0" u="none" strike="noStrike" cap="none">
              <a:solidFill>
                <a:srgbClr val="000000"/>
              </a:solidFill>
              <a:latin typeface="Arial"/>
              <a:ea typeface="Arial"/>
              <a:cs typeface="Arial"/>
              <a:sym typeface="Arial"/>
            </a:endParaRPr>
          </a:p>
        </p:txBody>
      </p:sp>
      <p:sp>
        <p:nvSpPr>
          <p:cNvPr id="3221" name="Google Shape;3221;p21"/>
          <p:cNvSpPr txBox="1"/>
          <p:nvPr/>
        </p:nvSpPr>
        <p:spPr>
          <a:xfrm>
            <a:off x="123208" y="1478492"/>
            <a:ext cx="7557900" cy="502800"/>
          </a:xfrm>
          <a:prstGeom prst="rect">
            <a:avLst/>
          </a:prstGeom>
          <a:noFill/>
          <a:ln>
            <a:noFill/>
          </a:ln>
        </p:spPr>
        <p:txBody>
          <a:bodyPr spcFirstLastPara="1" wrap="square" lIns="91425" tIns="91425" rIns="91425" bIns="91425" anchor="t" anchorCtr="0">
            <a:spAutoFit/>
          </a:bodyPr>
          <a:lstStyle/>
          <a:p>
            <a:pPr marL="173736" marR="0" lvl="0" indent="-84836" algn="l" rtl="0">
              <a:lnSpc>
                <a:spcPct val="100000"/>
              </a:lnSpc>
              <a:spcBef>
                <a:spcPts val="0"/>
              </a:spcBef>
              <a:spcAft>
                <a:spcPts val="800"/>
              </a:spcAft>
              <a:buClr>
                <a:srgbClr val="213163"/>
              </a:buClr>
              <a:buSzPts val="1400"/>
              <a:buFont typeface="Arial"/>
              <a:buNone/>
            </a:pPr>
            <a:endParaRPr sz="1400" b="0" i="0" u="none" strike="noStrike" cap="none">
              <a:solidFill>
                <a:schemeClr val="dk1"/>
              </a:solidFill>
              <a:latin typeface="Arial"/>
              <a:ea typeface="Arial"/>
              <a:cs typeface="Arial"/>
              <a:sym typeface="Arial"/>
            </a:endParaRPr>
          </a:p>
        </p:txBody>
      </p:sp>
      <p:sp>
        <p:nvSpPr>
          <p:cNvPr id="3222" name="Google Shape;3222;p21"/>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a:ea typeface="Arial"/>
                <a:cs typeface="Arial"/>
                <a:sym typeface="Arial"/>
              </a:rPr>
              <a:t>EARTHQUAKE PREDICTION SYSTEM</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1103</Words>
  <Application>Microsoft Office PowerPoint</Application>
  <PresentationFormat>On-screen Show (16:9)</PresentationFormat>
  <Paragraphs>105</Paragraphs>
  <Slides>15</Slides>
  <Notes>15</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Simple Light</vt:lpstr>
      <vt:lpstr>Slide 1</vt:lpstr>
      <vt:lpstr>Course Outline</vt:lpstr>
      <vt:lpstr>Slide 3</vt:lpstr>
      <vt:lpstr>Slide 4</vt:lpstr>
      <vt:lpstr>Slide 5</vt:lpstr>
      <vt:lpstr>Slide 6</vt:lpstr>
      <vt:lpstr>Slide 7</vt:lpstr>
      <vt:lpstr>   ALGORITHM:</vt:lpstr>
      <vt:lpstr>Slide 9</vt:lpstr>
      <vt:lpstr>Slide 10</vt:lpstr>
      <vt:lpstr>GITHUB LINK: https://github.com/Tamilselvanchandrasekhar  </vt:lpstr>
      <vt:lpstr>Slide 12</vt:lpstr>
      <vt:lpstr>Slide 13</vt:lpstr>
      <vt:lpstr>Slide 14</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Sivakumar C</dc:creator>
  <cp:lastModifiedBy>Anu</cp:lastModifiedBy>
  <cp:revision>2</cp:revision>
  <dcterms:modified xsi:type="dcterms:W3CDTF">2024-04-23T08:49:30Z</dcterms:modified>
</cp:coreProperties>
</file>